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matic SC"/>
      <p:regular r:id="rId28"/>
      <p:bold r:id="rId29"/>
    </p:embeddedFont>
    <p:embeddedFont>
      <p:font typeface="Source Code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maticS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6.xml"/><Relationship Id="rId33" Type="http://schemas.openxmlformats.org/officeDocument/2006/relationships/font" Target="fonts/SourceCodePro-boldItalic.fntdata"/><Relationship Id="rId10" Type="http://schemas.openxmlformats.org/officeDocument/2006/relationships/slide" Target="slides/slide5.xml"/><Relationship Id="rId32" Type="http://schemas.openxmlformats.org/officeDocument/2006/relationships/font" Target="fonts/SourceCode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job-automation-and-unemployment-a7cedfc1b51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job-automation-and-unemployment-a7cedfc1b51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uturism.com/new-study-predicts-nearly-half-of-all-work-will-be-automate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xcglobal.com/automation-impact-job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a.com/chart/18114/share-of-jobs-at-risk-of-automation/" TargetMode="External"/><Relationship Id="rId3" Type="http://schemas.openxmlformats.org/officeDocument/2006/relationships/hyperlink" Target="https://www.oecd.org/employment/job-automation-risks-vary-widely-across-different-regions-within-countries.ht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llrobotstakemyjob.com/top-paid-high-risk-jobs#:~:text=%20TOP%20PAID%20JOBS%20WITH%20HIGHEST%20AUTOMATION%20RISK,growth%20%28by%202030%29%3A%0A5.%204%20Talent%20Directors%20More%2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6b55026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6b55026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https://www.kaggle.com/andrewmvd/occupation-salary-and-likelihood-of-automation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6bf88c8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6bf88c8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Job Automation and Unemployment. I often read articles or hear people… | by Garima Jajoo | Towards Data Science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6b55026c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6b55026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Job Automation and Unemployment. I often read articles or hear people… | by Garima Jajoo | Towards Data Science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6b55026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6b55026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New Study Predicts Nearly Half of All Work Will Be Automated (futurism.com)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b55026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b55026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https://www.datamation.com/artificial-intelligence/artificial-intelligence-and-automation/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6b55026c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6b55026c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https://www.datamation.com/artificial-intelligence/artificial-intelligence-and-automation/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6d8d83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6d8d83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https://www.kaggle.com/andrewmvd/occupation-salary-and-likelihood-of-automation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6b55026c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6b55026c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https://www.fool.com/research/which-jobs-automated-10-years/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6d8d83f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6d8d83f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https://www.fool.com/research/which-jobs-automated-10-years/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6d8d83f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6d8d83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https://www.datamation.com/artificial-intelligence/artificial-intelligence-and-automation/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56a76d18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56a76d18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6d8d83f42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6d8d83f42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6e0ee30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6e0ee30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6d8d83f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6d8d83f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56a76d58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56a76d58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https://www.cxcglobal.com/automation-impact-jobs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56a76d58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56a76d58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6d8d83f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6d8d83f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https://www.cxcglobal.com/automation-impact-jobs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56a76d58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56a76d58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https://www.cxcglobal.com/automation-impact-jobs</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6d8d83f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6d8d83f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https://www.cxcglobal.com/automation-impact-jobs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6bf88c8a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6bf88c8a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 Chart: Low-Income Jobs at Highest Risk of Automation | Statista</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Job automation risks vary widely across different regions within countries - OECD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6c0acd2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6c0acd2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Top paying jobs with a high risk of automation by robots and AI (willrobotstakemyjob.com)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0"/>
              </a:spcBef>
              <a:spcAft>
                <a:spcPts val="0"/>
              </a:spcAft>
              <a:buClr>
                <a:schemeClr val="accent1"/>
              </a:buClr>
              <a:buSzPts val="1400"/>
              <a:buChar char="○"/>
              <a:defRPr>
                <a:solidFill>
                  <a:schemeClr val="accent1"/>
                </a:solidFill>
                <a:highlight>
                  <a:schemeClr val="lt1"/>
                </a:highlight>
              </a:defRPr>
            </a:lvl2pPr>
            <a:lvl3pPr indent="-317500" lvl="2" marL="1371600" rtl="0">
              <a:spcBef>
                <a:spcPts val="0"/>
              </a:spcBef>
              <a:spcAft>
                <a:spcPts val="0"/>
              </a:spcAft>
              <a:buClr>
                <a:schemeClr val="accent1"/>
              </a:buClr>
              <a:buSzPts val="1400"/>
              <a:buChar char="■"/>
              <a:defRPr>
                <a:solidFill>
                  <a:schemeClr val="accent1"/>
                </a:solidFill>
                <a:highlight>
                  <a:schemeClr val="lt1"/>
                </a:highlight>
              </a:defRPr>
            </a:lvl3pPr>
            <a:lvl4pPr indent="-317500" lvl="3" marL="1828800" rtl="0">
              <a:spcBef>
                <a:spcPts val="0"/>
              </a:spcBef>
              <a:spcAft>
                <a:spcPts val="0"/>
              </a:spcAft>
              <a:buClr>
                <a:schemeClr val="accent1"/>
              </a:buClr>
              <a:buSzPts val="1400"/>
              <a:buChar char="●"/>
              <a:defRPr>
                <a:solidFill>
                  <a:schemeClr val="accent1"/>
                </a:solidFill>
                <a:highlight>
                  <a:schemeClr val="lt1"/>
                </a:highlight>
              </a:defRPr>
            </a:lvl4pPr>
            <a:lvl5pPr indent="-317500" lvl="4" marL="2286000" rtl="0">
              <a:spcBef>
                <a:spcPts val="0"/>
              </a:spcBef>
              <a:spcAft>
                <a:spcPts val="0"/>
              </a:spcAft>
              <a:buClr>
                <a:schemeClr val="accent1"/>
              </a:buClr>
              <a:buSzPts val="1400"/>
              <a:buChar char="○"/>
              <a:defRPr>
                <a:solidFill>
                  <a:schemeClr val="accent1"/>
                </a:solidFill>
                <a:highlight>
                  <a:schemeClr val="lt1"/>
                </a:highlight>
              </a:defRPr>
            </a:lvl5pPr>
            <a:lvl6pPr indent="-317500" lvl="5" marL="2743200" rtl="0">
              <a:spcBef>
                <a:spcPts val="0"/>
              </a:spcBef>
              <a:spcAft>
                <a:spcPts val="0"/>
              </a:spcAft>
              <a:buClr>
                <a:schemeClr val="accent1"/>
              </a:buClr>
              <a:buSzPts val="1400"/>
              <a:buChar char="■"/>
              <a:defRPr>
                <a:solidFill>
                  <a:schemeClr val="accent1"/>
                </a:solidFill>
                <a:highlight>
                  <a:schemeClr val="lt1"/>
                </a:highlight>
              </a:defRPr>
            </a:lvl6pPr>
            <a:lvl7pPr indent="-317500" lvl="6" marL="3200400" rtl="0">
              <a:spcBef>
                <a:spcPts val="0"/>
              </a:spcBef>
              <a:spcAft>
                <a:spcPts val="0"/>
              </a:spcAft>
              <a:buClr>
                <a:schemeClr val="accent1"/>
              </a:buClr>
              <a:buSzPts val="1400"/>
              <a:buChar char="●"/>
              <a:defRPr>
                <a:solidFill>
                  <a:schemeClr val="accent1"/>
                </a:solidFill>
                <a:highlight>
                  <a:schemeClr val="lt1"/>
                </a:highlight>
              </a:defRPr>
            </a:lvl7pPr>
            <a:lvl8pPr indent="-317500" lvl="7" marL="3657600" rtl="0">
              <a:spcBef>
                <a:spcPts val="0"/>
              </a:spcBef>
              <a:spcAft>
                <a:spcPts val="0"/>
              </a:spcAft>
              <a:buClr>
                <a:schemeClr val="accent1"/>
              </a:buClr>
              <a:buSzPts val="1400"/>
              <a:buChar char="○"/>
              <a:defRPr>
                <a:solidFill>
                  <a:schemeClr val="accent1"/>
                </a:solidFill>
                <a:highlight>
                  <a:schemeClr val="lt1"/>
                </a:highlight>
              </a:defRPr>
            </a:lvl8pPr>
            <a:lvl9pPr indent="-317500" lvl="8" marL="4114800" rtl="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webopedia.com/definitions/internet-of-thing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www.kaggle.com/andrewmvd/occupation-salary-and-likelihood-of-automation" TargetMode="External"/><Relationship Id="rId4" Type="http://schemas.openxmlformats.org/officeDocument/2006/relationships/hyperlink" Target="https://www.cxcglobal.com/automation-impact-jobs" TargetMode="External"/><Relationship Id="rId5" Type="http://schemas.openxmlformats.org/officeDocument/2006/relationships/hyperlink" Target="https://www.fool.com/research/which-jobs-automated-10-years/" TargetMode="External"/><Relationship Id="rId6" Type="http://schemas.openxmlformats.org/officeDocument/2006/relationships/hyperlink" Target="https://www.datamation.com/artificial-intelligence/artificial-intelligence-and-automation/" TargetMode="External"/><Relationship Id="rId7" Type="http://schemas.openxmlformats.org/officeDocument/2006/relationships/hyperlink" Target="https://www.bls.gov/emp/tables/fastest-declining-occupations.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55000" y="132375"/>
            <a:ext cx="8520600" cy="191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latin typeface="Arial"/>
                <a:ea typeface="Arial"/>
                <a:cs typeface="Arial"/>
                <a:sym typeface="Arial"/>
              </a:rPr>
              <a:t>How </a:t>
            </a:r>
            <a:r>
              <a:rPr lang="en" sz="3000">
                <a:latin typeface="Arial"/>
                <a:ea typeface="Arial"/>
                <a:cs typeface="Arial"/>
                <a:sym typeface="Arial"/>
              </a:rPr>
              <a:t>Artificial Intelligence Affects Job Automation</a:t>
            </a:r>
            <a:r>
              <a:rPr lang="en" sz="3000">
                <a:latin typeface="Arial"/>
                <a:ea typeface="Arial"/>
                <a:cs typeface="Arial"/>
                <a:sym typeface="Arial"/>
              </a:rPr>
              <a:t> </a:t>
            </a:r>
            <a:endParaRPr sz="3000">
              <a:latin typeface="Arial"/>
              <a:ea typeface="Arial"/>
              <a:cs typeface="Arial"/>
              <a:sym typeface="Arial"/>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Arial"/>
                <a:ea typeface="Arial"/>
                <a:cs typeface="Arial"/>
                <a:sym typeface="Arial"/>
              </a:rPr>
              <a:t>By: Jason Van Wyck </a:t>
            </a:r>
            <a:endParaRPr>
              <a:latin typeface="Arial"/>
              <a:ea typeface="Arial"/>
              <a:cs typeface="Arial"/>
              <a:sym typeface="Arial"/>
            </a:endParaRPr>
          </a:p>
        </p:txBody>
      </p:sp>
      <p:pic>
        <p:nvPicPr>
          <p:cNvPr id="58" name="Google Shape;58;p13"/>
          <p:cNvPicPr preferRelativeResize="0"/>
          <p:nvPr/>
        </p:nvPicPr>
        <p:blipFill>
          <a:blip r:embed="rId3">
            <a:alphaModFix/>
          </a:blip>
          <a:stretch>
            <a:fillRect/>
          </a:stretch>
        </p:blipFill>
        <p:spPr>
          <a:xfrm>
            <a:off x="3029675" y="1610600"/>
            <a:ext cx="2991975" cy="2324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10700"/>
            <a:ext cx="2808000" cy="110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highlight>
                  <a:schemeClr val="lt1"/>
                </a:highlight>
                <a:latin typeface="Georgia"/>
                <a:ea typeface="Georgia"/>
                <a:cs typeface="Georgia"/>
                <a:sym typeface="Georgia"/>
              </a:rPr>
              <a:t>Jobs by state vs rate of automation</a:t>
            </a:r>
            <a:endParaRPr sz="2200">
              <a:highlight>
                <a:schemeClr val="lt1"/>
              </a:highlight>
              <a:latin typeface="Georgia"/>
              <a:ea typeface="Georgia"/>
              <a:cs typeface="Georgia"/>
              <a:sym typeface="Georgia"/>
            </a:endParaRPr>
          </a:p>
        </p:txBody>
      </p:sp>
      <p:sp>
        <p:nvSpPr>
          <p:cNvPr id="117" name="Google Shape;117;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latin typeface="Georgia"/>
                <a:ea typeface="Georgia"/>
                <a:cs typeface="Georgia"/>
                <a:sym typeface="Georgia"/>
              </a:rPr>
              <a:t>The chart shows different occupations with each dot representing a different state on each line. The further the dots move to the right, the higher the chances of automation are by the year 2030. </a:t>
            </a:r>
            <a:endParaRPr sz="1800">
              <a:latin typeface="Georgia"/>
              <a:ea typeface="Georgia"/>
              <a:cs typeface="Georgia"/>
              <a:sym typeface="Georgia"/>
            </a:endParaRPr>
          </a:p>
        </p:txBody>
      </p:sp>
      <p:pic>
        <p:nvPicPr>
          <p:cNvPr id="118" name="Google Shape;118;p22"/>
          <p:cNvPicPr preferRelativeResize="0"/>
          <p:nvPr/>
        </p:nvPicPr>
        <p:blipFill>
          <a:blip r:embed="rId3">
            <a:alphaModFix/>
          </a:blip>
          <a:stretch>
            <a:fillRect/>
          </a:stretch>
        </p:blipFill>
        <p:spPr>
          <a:xfrm>
            <a:off x="3272100" y="152400"/>
            <a:ext cx="5719499" cy="45764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50">
                <a:latin typeface="Georgia"/>
                <a:ea typeface="Georgia"/>
                <a:cs typeface="Georgia"/>
                <a:sym typeface="Georgia"/>
              </a:rPr>
              <a:t>What can be done to stop job Automation? </a:t>
            </a:r>
            <a:endParaRPr sz="3150">
              <a:latin typeface="Georgia"/>
              <a:ea typeface="Georgia"/>
              <a:cs typeface="Georgia"/>
              <a:sym typeface="Georgia"/>
            </a:endParaRPr>
          </a:p>
        </p:txBody>
      </p:sp>
      <p:sp>
        <p:nvSpPr>
          <p:cNvPr id="124" name="Google Shape;124;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solidFill>
                  <a:srgbClr val="000000"/>
                </a:solidFill>
                <a:latin typeface="Georgia"/>
                <a:ea typeface="Georgia"/>
                <a:cs typeface="Georgia"/>
                <a:sym typeface="Georgia"/>
              </a:rPr>
              <a:t>One big way to </a:t>
            </a:r>
            <a:r>
              <a:rPr lang="en">
                <a:solidFill>
                  <a:srgbClr val="000000"/>
                </a:solidFill>
                <a:latin typeface="Georgia"/>
                <a:ea typeface="Georgia"/>
                <a:cs typeface="Georgia"/>
                <a:sym typeface="Georgia"/>
              </a:rPr>
              <a:t>attempt</a:t>
            </a:r>
            <a:r>
              <a:rPr lang="en">
                <a:solidFill>
                  <a:srgbClr val="000000"/>
                </a:solidFill>
                <a:latin typeface="Georgia"/>
                <a:ea typeface="Georgia"/>
                <a:cs typeface="Georgia"/>
                <a:sym typeface="Georgia"/>
              </a:rPr>
              <a:t> to prevent job automation is by </a:t>
            </a:r>
            <a:r>
              <a:rPr lang="en">
                <a:solidFill>
                  <a:srgbClr val="FF9900"/>
                </a:solidFill>
                <a:latin typeface="Georgia"/>
                <a:ea typeface="Georgia"/>
                <a:cs typeface="Georgia"/>
                <a:sym typeface="Georgia"/>
              </a:rPr>
              <a:t>investing into education.</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solidFill>
                  <a:srgbClr val="000000"/>
                </a:solidFill>
                <a:latin typeface="Georgia"/>
                <a:ea typeface="Georgia"/>
                <a:cs typeface="Georgia"/>
                <a:sym typeface="Georgia"/>
              </a:rPr>
              <a:t>Another way to slow down automation is to </a:t>
            </a:r>
            <a:r>
              <a:rPr lang="en">
                <a:solidFill>
                  <a:srgbClr val="FF9900"/>
                </a:solidFill>
                <a:latin typeface="Georgia"/>
                <a:ea typeface="Georgia"/>
                <a:cs typeface="Georgia"/>
                <a:sym typeface="Georgia"/>
              </a:rPr>
              <a:t>retrain in the private sector.</a:t>
            </a:r>
            <a:r>
              <a:rPr lang="en">
                <a:solidFill>
                  <a:srgbClr val="000000"/>
                </a:solidFill>
                <a:latin typeface="Georgia"/>
                <a:ea typeface="Georgia"/>
                <a:cs typeface="Georgia"/>
                <a:sym typeface="Georgia"/>
              </a:rPr>
              <a:t> The most successful training programs for companies have always been run by themselves, and many of these companies have begun to develop better and better programs for the workers.</a:t>
            </a:r>
            <a:endParaRPr>
              <a:solidFill>
                <a:srgbClr val="000000"/>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latin typeface="Georgia"/>
                <a:ea typeface="Georgia"/>
                <a:cs typeface="Georgia"/>
                <a:sym typeface="Georgia"/>
              </a:rPr>
              <a:t>What can be done to stop automation(Continued) </a:t>
            </a:r>
            <a:endParaRPr sz="2800">
              <a:latin typeface="Georgia"/>
              <a:ea typeface="Georgia"/>
              <a:cs typeface="Georgia"/>
              <a:sym typeface="Georgia"/>
            </a:endParaRPr>
          </a:p>
        </p:txBody>
      </p:sp>
      <p:sp>
        <p:nvSpPr>
          <p:cNvPr id="130" name="Google Shape;130;p2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rgbClr val="000000"/>
                </a:solidFill>
                <a:latin typeface="Georgia"/>
                <a:ea typeface="Georgia"/>
                <a:cs typeface="Georgia"/>
                <a:sym typeface="Georgia"/>
              </a:rPr>
              <a:t>By having companies retrain their employees it allows them to take on different roles within a company instead of being limited to one part. Rather than firing and hiring people companies should utilize human capital and give them work that will </a:t>
            </a:r>
            <a:r>
              <a:rPr lang="en" sz="2000">
                <a:solidFill>
                  <a:srgbClr val="000000"/>
                </a:solidFill>
                <a:latin typeface="Georgia"/>
                <a:ea typeface="Georgia"/>
                <a:cs typeface="Georgia"/>
                <a:sym typeface="Georgia"/>
              </a:rPr>
              <a:t>intellectually stimulate them more.</a:t>
            </a:r>
            <a:r>
              <a:rPr lang="en" sz="2000">
                <a:latin typeface="Georgia"/>
                <a:ea typeface="Georgia"/>
                <a:cs typeface="Georgia"/>
                <a:sym typeface="Georgia"/>
              </a:rPr>
              <a:t> </a:t>
            </a:r>
            <a:endParaRPr sz="20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150">
                <a:latin typeface="Georgia"/>
                <a:ea typeface="Georgia"/>
                <a:cs typeface="Georgia"/>
                <a:sym typeface="Georgia"/>
              </a:rPr>
              <a:t>Why Automation </a:t>
            </a:r>
            <a:r>
              <a:rPr lang="en" sz="3150">
                <a:latin typeface="Georgia"/>
                <a:ea typeface="Georgia"/>
                <a:cs typeface="Georgia"/>
                <a:sym typeface="Georgia"/>
              </a:rPr>
              <a:t>will one day take over</a:t>
            </a:r>
            <a:endParaRPr sz="3150">
              <a:latin typeface="Georgia"/>
              <a:ea typeface="Georgia"/>
              <a:cs typeface="Georgia"/>
              <a:sym typeface="Georgia"/>
            </a:endParaRPr>
          </a:p>
        </p:txBody>
      </p:sp>
      <p:sp>
        <p:nvSpPr>
          <p:cNvPr id="136" name="Google Shape;136;p2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According to a report by McKinsey Global Institute nearly half of all jobs will be completely automated by 2055. </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Productivity will grow globally by 0.8 to 1.4 annually with job automation</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Removing humans eliminates errors and dips in production due to illness, fatigue, or other outside factors</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Without human intervention, robots can be automated to work longer hours, for a more cost effect business strategy. </a:t>
            </a:r>
            <a:endParaRPr>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248575"/>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180">
                <a:latin typeface="Georgia"/>
                <a:ea typeface="Georgia"/>
                <a:cs typeface="Georgia"/>
                <a:sym typeface="Georgia"/>
              </a:rPr>
              <a:t>Stopping automation in your life</a:t>
            </a:r>
            <a:endParaRPr sz="3180">
              <a:latin typeface="Georgia"/>
              <a:ea typeface="Georgia"/>
              <a:cs typeface="Georgia"/>
              <a:sym typeface="Georgia"/>
            </a:endParaRPr>
          </a:p>
        </p:txBody>
      </p:sp>
      <p:sp>
        <p:nvSpPr>
          <p:cNvPr id="142" name="Google Shape;142;p26"/>
          <p:cNvSpPr txBox="1"/>
          <p:nvPr>
            <p:ph idx="1" type="body"/>
          </p:nvPr>
        </p:nvSpPr>
        <p:spPr>
          <a:xfrm>
            <a:off x="311700" y="804375"/>
            <a:ext cx="8520600" cy="42210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b="1" lang="en" sz="3250" u="sng">
                <a:solidFill>
                  <a:srgbClr val="000000"/>
                </a:solidFill>
                <a:latin typeface="Georgia"/>
                <a:ea typeface="Georgia"/>
                <a:cs typeface="Georgia"/>
                <a:sym typeface="Georgia"/>
              </a:rPr>
              <a:t>Choose the right career path!</a:t>
            </a:r>
            <a:endParaRPr b="1" sz="3250" u="sng">
              <a:solidFill>
                <a:srgbClr val="000000"/>
              </a:solidFill>
              <a:latin typeface="Georgia"/>
              <a:ea typeface="Georgia"/>
              <a:cs typeface="Georgia"/>
              <a:sym typeface="Georgia"/>
            </a:endParaRPr>
          </a:p>
          <a:p>
            <a:pPr indent="0" lvl="0" marL="0" rtl="0" algn="l">
              <a:spcBef>
                <a:spcPts val="1200"/>
              </a:spcBef>
              <a:spcAft>
                <a:spcPts val="0"/>
              </a:spcAft>
              <a:buNone/>
            </a:pPr>
            <a:r>
              <a:rPr lang="en" sz="3250">
                <a:solidFill>
                  <a:srgbClr val="000000"/>
                </a:solidFill>
                <a:latin typeface="Georgia"/>
                <a:ea typeface="Georgia"/>
                <a:cs typeface="Georgia"/>
                <a:sym typeface="Georgia"/>
              </a:rPr>
              <a:t>These jobs are expected to grow over the next 7 years</a:t>
            </a:r>
            <a:endParaRPr sz="3250">
              <a:solidFill>
                <a:srgbClr val="000000"/>
              </a:solidFill>
              <a:latin typeface="Georgia"/>
              <a:ea typeface="Georgia"/>
              <a:cs typeface="Georgia"/>
              <a:sym typeface="Georgia"/>
            </a:endParaRPr>
          </a:p>
          <a:p>
            <a:pPr indent="0" lvl="0" marL="0" rtl="0" algn="l">
              <a:spcBef>
                <a:spcPts val="1200"/>
              </a:spcBef>
              <a:spcAft>
                <a:spcPts val="0"/>
              </a:spcAft>
              <a:buNone/>
            </a:pPr>
            <a:r>
              <a:t/>
            </a:r>
            <a:endParaRPr sz="3250">
              <a:solidFill>
                <a:srgbClr val="000000"/>
              </a:solidFill>
              <a:latin typeface="Georgia"/>
              <a:ea typeface="Georgia"/>
              <a:cs typeface="Georgia"/>
              <a:sym typeface="Georgia"/>
            </a:endParaRPr>
          </a:p>
          <a:p>
            <a:pPr indent="-311150" lvl="0" marL="457200" rtl="0" algn="l">
              <a:spcBef>
                <a:spcPts val="120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Data scientists and analysts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AI and machine learning specialists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Big data specialists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Digital marketing and strategy specialists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Process automation specialists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Business development professionals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Digital transformation specialists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Information security (IS) analysts</a:t>
            </a:r>
            <a:endParaRPr sz="3250">
              <a:solidFill>
                <a:srgbClr val="000000"/>
              </a:solidFill>
              <a:highlight>
                <a:srgbClr val="FFFFFF"/>
              </a:highlight>
              <a:latin typeface="Georgia"/>
              <a:ea typeface="Georgia"/>
              <a:cs typeface="Georgia"/>
              <a:sym typeface="Georgia"/>
            </a:endParaRPr>
          </a:p>
          <a:p>
            <a:pPr indent="-311150" lvl="0" marL="457200" rtl="0" algn="l">
              <a:spcBef>
                <a:spcPts val="0"/>
              </a:spcBef>
              <a:spcAft>
                <a:spcPts val="0"/>
              </a:spcAft>
              <a:buClr>
                <a:srgbClr val="000000"/>
              </a:buClr>
              <a:buSzPct val="100000"/>
              <a:buFont typeface="Georgia"/>
              <a:buAutoNum type="arabicPeriod"/>
            </a:pPr>
            <a:r>
              <a:rPr lang="en" sz="3250">
                <a:solidFill>
                  <a:srgbClr val="000000"/>
                </a:solidFill>
                <a:highlight>
                  <a:srgbClr val="FFFFFF"/>
                </a:highlight>
                <a:latin typeface="Georgia"/>
                <a:ea typeface="Georgia"/>
                <a:cs typeface="Georgia"/>
                <a:sym typeface="Georgia"/>
              </a:rPr>
              <a:t>Software developers</a:t>
            </a:r>
            <a:endParaRPr sz="3250">
              <a:solidFill>
                <a:srgbClr val="000000"/>
              </a:solidFill>
              <a:highlight>
                <a:srgbClr val="FFFFFF"/>
              </a:highlight>
              <a:latin typeface="Georgia"/>
              <a:ea typeface="Georgia"/>
              <a:cs typeface="Georgia"/>
              <a:sym typeface="Georgia"/>
            </a:endParaRPr>
          </a:p>
          <a:p>
            <a:pPr indent="-272892" lvl="0" marL="457200" rtl="0" algn="l">
              <a:spcBef>
                <a:spcPts val="0"/>
              </a:spcBef>
              <a:spcAft>
                <a:spcPts val="0"/>
              </a:spcAft>
              <a:buSzPct val="53654"/>
              <a:buFont typeface="Arial"/>
              <a:buAutoNum type="arabicPeriod"/>
            </a:pPr>
            <a:r>
              <a:rPr lang="en" sz="3250">
                <a:solidFill>
                  <a:srgbClr val="000000"/>
                </a:solidFill>
                <a:highlight>
                  <a:srgbClr val="FFFFFF"/>
                </a:highlight>
                <a:uFill>
                  <a:noFill/>
                </a:uFill>
                <a:latin typeface="Georgia"/>
                <a:ea typeface="Georgia"/>
                <a:cs typeface="Georgia"/>
                <a:sym typeface="Georgia"/>
                <a:hlinkClick r:id="rId3">
                  <a:extLst>
                    <a:ext uri="{A12FA001-AC4F-418D-AE19-62706E023703}">
                      <ahyp:hlinkClr val="tx"/>
                    </a:ext>
                  </a:extLst>
                </a:hlinkClick>
              </a:rPr>
              <a:t>Internet of Things (IoT)</a:t>
            </a:r>
            <a:r>
              <a:rPr lang="en" sz="3250">
                <a:solidFill>
                  <a:srgbClr val="000000"/>
                </a:solidFill>
                <a:highlight>
                  <a:srgbClr val="FFFFFF"/>
                </a:highlight>
                <a:latin typeface="Georgia"/>
                <a:ea typeface="Georgia"/>
                <a:cs typeface="Georgia"/>
                <a:sym typeface="Georgia"/>
              </a:rPr>
              <a:t> specialists         </a:t>
            </a:r>
            <a:r>
              <a:rPr lang="en" sz="2206">
                <a:solidFill>
                  <a:srgbClr val="565656"/>
                </a:solidFill>
                <a:highlight>
                  <a:srgbClr val="FFFFFF"/>
                </a:highlight>
                <a:latin typeface="Arial"/>
                <a:ea typeface="Arial"/>
                <a:cs typeface="Arial"/>
                <a:sym typeface="Arial"/>
              </a:rPr>
              <a:t>     </a:t>
            </a:r>
            <a:r>
              <a:rPr lang="en" sz="2046">
                <a:solidFill>
                  <a:srgbClr val="565656"/>
                </a:solidFill>
                <a:highlight>
                  <a:srgbClr val="FFFFFF"/>
                </a:highlight>
                <a:latin typeface="Arial"/>
                <a:ea typeface="Arial"/>
                <a:cs typeface="Arial"/>
                <a:sym typeface="Arial"/>
              </a:rPr>
              <a:t>  </a:t>
            </a:r>
            <a:r>
              <a:rPr lang="en" sz="1743">
                <a:solidFill>
                  <a:srgbClr val="565656"/>
                </a:solidFill>
                <a:highlight>
                  <a:srgbClr val="FFFFFF"/>
                </a:highlight>
                <a:latin typeface="Arial"/>
                <a:ea typeface="Arial"/>
                <a:cs typeface="Arial"/>
                <a:sym typeface="Arial"/>
              </a:rPr>
              <a:t>  </a:t>
            </a:r>
            <a:endParaRPr sz="1743">
              <a:solidFill>
                <a:srgbClr val="565656"/>
              </a:solidFill>
              <a:highlight>
                <a:srgbClr val="FFFFFF"/>
              </a:highlight>
              <a:latin typeface="Arial"/>
              <a:ea typeface="Arial"/>
              <a:cs typeface="Arial"/>
              <a:sym typeface="Arial"/>
            </a:endParaRPr>
          </a:p>
          <a:p>
            <a:pPr indent="0" lvl="0" marL="457200" rtl="0" algn="l">
              <a:spcBef>
                <a:spcPts val="2000"/>
              </a:spcBef>
              <a:spcAft>
                <a:spcPts val="0"/>
              </a:spcAft>
              <a:buNone/>
            </a:pPr>
            <a:r>
              <a:t/>
            </a:r>
            <a:endParaRPr sz="1200">
              <a:solidFill>
                <a:srgbClr val="565656"/>
              </a:solidFill>
              <a:highlight>
                <a:srgbClr val="FFFFFF"/>
              </a:highlight>
              <a:latin typeface="Arial"/>
              <a:ea typeface="Arial"/>
              <a:cs typeface="Arial"/>
              <a:sym typeface="Arial"/>
            </a:endParaRPr>
          </a:p>
          <a:p>
            <a:pPr indent="0" lvl="0" marL="457200" rtl="0" algn="l">
              <a:spcBef>
                <a:spcPts val="2000"/>
              </a:spcBef>
              <a:spcAft>
                <a:spcPts val="0"/>
              </a:spcAft>
              <a:buNone/>
            </a:pPr>
            <a:r>
              <a:rPr b="1" lang="en" sz="2588">
                <a:solidFill>
                  <a:srgbClr val="565656"/>
                </a:solidFill>
                <a:highlight>
                  <a:srgbClr val="FFFFFF"/>
                </a:highlight>
                <a:latin typeface="Arial"/>
                <a:ea typeface="Arial"/>
                <a:cs typeface="Arial"/>
                <a:sym typeface="Arial"/>
              </a:rPr>
              <a:t>Why? AI must be </a:t>
            </a:r>
            <a:r>
              <a:rPr b="1" lang="en" sz="2588">
                <a:solidFill>
                  <a:srgbClr val="565656"/>
                </a:solidFill>
                <a:highlight>
                  <a:srgbClr val="FFFFFF"/>
                </a:highlight>
                <a:latin typeface="Arial"/>
                <a:ea typeface="Arial"/>
                <a:cs typeface="Arial"/>
                <a:sym typeface="Arial"/>
              </a:rPr>
              <a:t>programmed</a:t>
            </a:r>
            <a:r>
              <a:rPr b="1" lang="en" sz="2588">
                <a:solidFill>
                  <a:srgbClr val="565656"/>
                </a:solidFill>
                <a:highlight>
                  <a:srgbClr val="FFFFFF"/>
                </a:highlight>
                <a:latin typeface="Arial"/>
                <a:ea typeface="Arial"/>
                <a:cs typeface="Arial"/>
                <a:sym typeface="Arial"/>
              </a:rPr>
              <a:t>, trained and maintained</a:t>
            </a:r>
            <a:endParaRPr b="1" sz="2588">
              <a:solidFill>
                <a:srgbClr val="565656"/>
              </a:solidFill>
              <a:highlight>
                <a:srgbClr val="FFFFFF"/>
              </a:highlight>
              <a:latin typeface="Arial"/>
              <a:ea typeface="Arial"/>
              <a:cs typeface="Arial"/>
              <a:sym typeface="Arial"/>
            </a:endParaRPr>
          </a:p>
          <a:p>
            <a:pPr indent="0" lvl="0" marL="0" rtl="0" algn="l">
              <a:spcBef>
                <a:spcPts val="2000"/>
              </a:spcBef>
              <a:spcAft>
                <a:spcPts val="1200"/>
              </a:spcAft>
              <a:buNone/>
            </a:pPr>
            <a:r>
              <a:t/>
            </a:r>
            <a:endParaRPr b="1" sz="1600"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1132"/>
              <a:buFont typeface="Arial"/>
              <a:buNone/>
            </a:pPr>
            <a:r>
              <a:rPr lang="en" sz="3180">
                <a:latin typeface="Georgia"/>
                <a:ea typeface="Georgia"/>
                <a:cs typeface="Georgia"/>
                <a:sym typeface="Georgia"/>
              </a:rPr>
              <a:t>Stopping automation in your life Cont.</a:t>
            </a:r>
            <a:endParaRPr sz="3180">
              <a:latin typeface="Georgia"/>
              <a:ea typeface="Georgia"/>
              <a:cs typeface="Georgia"/>
              <a:sym typeface="Georgia"/>
            </a:endParaRPr>
          </a:p>
          <a:p>
            <a:pPr indent="0" lvl="0" marL="0" rtl="0" algn="l">
              <a:spcBef>
                <a:spcPts val="0"/>
              </a:spcBef>
              <a:spcAft>
                <a:spcPts val="0"/>
              </a:spcAft>
              <a:buNone/>
            </a:pPr>
            <a:r>
              <a:t/>
            </a:r>
            <a:endParaRPr/>
          </a:p>
        </p:txBody>
      </p:sp>
      <p:sp>
        <p:nvSpPr>
          <p:cNvPr id="148" name="Google Shape;148;p27"/>
          <p:cNvSpPr txBox="1"/>
          <p:nvPr>
            <p:ph idx="1" type="body"/>
          </p:nvPr>
        </p:nvSpPr>
        <p:spPr>
          <a:xfrm>
            <a:off x="311700" y="819125"/>
            <a:ext cx="8520600" cy="42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400">
                <a:solidFill>
                  <a:srgbClr val="000000"/>
                </a:solidFill>
                <a:latin typeface="Georgia"/>
                <a:ea typeface="Georgia"/>
                <a:cs typeface="Georgia"/>
                <a:sym typeface="Georgia"/>
              </a:rPr>
              <a:t>These jobs are expected to decrease by 2025</a:t>
            </a:r>
            <a:endParaRPr sz="1400">
              <a:solidFill>
                <a:srgbClr val="000000"/>
              </a:solidFill>
              <a:latin typeface="Georgia"/>
              <a:ea typeface="Georgia"/>
              <a:cs typeface="Georgia"/>
              <a:sym typeface="Georgia"/>
            </a:endParaRPr>
          </a:p>
          <a:p>
            <a:pPr indent="-317500" lvl="0" marL="660400" rtl="0" algn="l">
              <a:spcBef>
                <a:spcPts val="120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Data entry clerks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Administrative and executive secretaries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Accounting, bookkeeping, and payroll clerks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Accountants and auditors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Assembly and factory workers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Business services and administration managers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Client information and customer service workers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General and operations managers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Mechanics and machinery </a:t>
            </a:r>
            <a:r>
              <a:rPr lang="en" sz="1400">
                <a:solidFill>
                  <a:srgbClr val="000000"/>
                </a:solidFill>
                <a:highlight>
                  <a:srgbClr val="FFFFFF"/>
                </a:highlight>
                <a:latin typeface="Georgia"/>
                <a:ea typeface="Georgia"/>
                <a:cs typeface="Georgia"/>
                <a:sym typeface="Georgia"/>
              </a:rPr>
              <a:t>repairs</a:t>
            </a:r>
            <a:endParaRPr sz="1400">
              <a:solidFill>
                <a:srgbClr val="000000"/>
              </a:solidFill>
              <a:highlight>
                <a:srgbClr val="FFFFFF"/>
              </a:highlight>
              <a:latin typeface="Georgia"/>
              <a:ea typeface="Georgia"/>
              <a:cs typeface="Georgia"/>
              <a:sym typeface="Georgia"/>
            </a:endParaRPr>
          </a:p>
          <a:p>
            <a:pPr indent="-317500" lvl="0" marL="660400" rtl="0" algn="l">
              <a:spcBef>
                <a:spcPts val="0"/>
              </a:spcBef>
              <a:spcAft>
                <a:spcPts val="0"/>
              </a:spcAft>
              <a:buClr>
                <a:srgbClr val="000000"/>
              </a:buClr>
              <a:buSzPts val="1400"/>
              <a:buFont typeface="Georgia"/>
              <a:buAutoNum type="arabicPeriod"/>
            </a:pPr>
            <a:r>
              <a:rPr lang="en" sz="1400">
                <a:solidFill>
                  <a:srgbClr val="000000"/>
                </a:solidFill>
                <a:highlight>
                  <a:srgbClr val="FFFFFF"/>
                </a:highlight>
                <a:latin typeface="Georgia"/>
                <a:ea typeface="Georgia"/>
                <a:cs typeface="Georgia"/>
                <a:sym typeface="Georgia"/>
              </a:rPr>
              <a:t>Material-recording and stock-keeping clerks</a:t>
            </a:r>
            <a:endParaRPr sz="1400">
              <a:solidFill>
                <a:srgbClr val="000000"/>
              </a:solidFill>
              <a:highlight>
                <a:srgbClr val="FFFFFF"/>
              </a:highlight>
              <a:latin typeface="Georgia"/>
              <a:ea typeface="Georgia"/>
              <a:cs typeface="Georgia"/>
              <a:sym typeface="Georgia"/>
            </a:endParaRPr>
          </a:p>
          <a:p>
            <a:pPr indent="0" lvl="0" marL="0" rtl="0" algn="l">
              <a:spcBef>
                <a:spcPts val="2000"/>
              </a:spcBef>
              <a:spcAft>
                <a:spcPts val="1200"/>
              </a:spcAft>
              <a:buNone/>
            </a:pPr>
            <a:r>
              <a:rPr lang="en" sz="1400">
                <a:solidFill>
                  <a:srgbClr val="000000"/>
                </a:solidFill>
                <a:latin typeface="Georgia"/>
                <a:ea typeface="Georgia"/>
                <a:cs typeface="Georgia"/>
                <a:sym typeface="Georgia"/>
              </a:rPr>
              <a:t>Why? AI and various automation technologies take the primary role of these jobs. </a:t>
            </a:r>
            <a:endParaRPr sz="1400">
              <a:solidFill>
                <a:srgbClr val="00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152450"/>
            <a:ext cx="37308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latin typeface="Georgia"/>
                <a:ea typeface="Georgia"/>
                <a:cs typeface="Georgia"/>
                <a:sym typeface="Georgia"/>
              </a:rPr>
              <a:t>Linear Regression 1</a:t>
            </a:r>
            <a:endParaRPr>
              <a:highlight>
                <a:schemeClr val="lt1"/>
              </a:highlight>
              <a:latin typeface="Georgia"/>
              <a:ea typeface="Georgia"/>
              <a:cs typeface="Georgia"/>
              <a:sym typeface="Georgia"/>
            </a:endParaRPr>
          </a:p>
        </p:txBody>
      </p:sp>
      <p:sp>
        <p:nvSpPr>
          <p:cNvPr id="154" name="Google Shape;154;p28"/>
          <p:cNvSpPr txBox="1"/>
          <p:nvPr>
            <p:ph idx="1" type="body"/>
          </p:nvPr>
        </p:nvSpPr>
        <p:spPr>
          <a:xfrm>
            <a:off x="147175" y="908150"/>
            <a:ext cx="1775100" cy="4122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a:t>Employment change goes down with higher income</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R </a:t>
            </a:r>
            <a:r>
              <a:rPr b="1" lang="en"/>
              <a:t>Squared = 0.0545631</a:t>
            </a:r>
            <a:endParaRPr b="1"/>
          </a:p>
          <a:p>
            <a:pPr indent="0" lvl="0" marL="0" rtl="0" algn="l">
              <a:spcBef>
                <a:spcPts val="1200"/>
              </a:spcBef>
              <a:spcAft>
                <a:spcPts val="1200"/>
              </a:spcAft>
              <a:buNone/>
            </a:pPr>
            <a:r>
              <a:rPr b="1" lang="en"/>
              <a:t>P. Value = </a:t>
            </a:r>
            <a:r>
              <a:rPr b="1" lang="en"/>
              <a:t> 0.20598</a:t>
            </a:r>
            <a:endParaRPr b="1"/>
          </a:p>
        </p:txBody>
      </p:sp>
      <p:pic>
        <p:nvPicPr>
          <p:cNvPr id="155" name="Google Shape;155;p28"/>
          <p:cNvPicPr preferRelativeResize="0"/>
          <p:nvPr/>
        </p:nvPicPr>
        <p:blipFill>
          <a:blip r:embed="rId3">
            <a:alphaModFix/>
          </a:blip>
          <a:stretch>
            <a:fillRect/>
          </a:stretch>
        </p:blipFill>
        <p:spPr>
          <a:xfrm>
            <a:off x="1993475" y="859300"/>
            <a:ext cx="7072602" cy="423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80">
                <a:latin typeface="Georgia"/>
                <a:ea typeface="Georgia"/>
                <a:cs typeface="Georgia"/>
                <a:sym typeface="Georgia"/>
              </a:rPr>
              <a:t>Stopping automation in your life Cont.</a:t>
            </a:r>
            <a:endParaRPr sz="3180">
              <a:latin typeface="Georgia"/>
              <a:ea typeface="Georgia"/>
              <a:cs typeface="Georgia"/>
              <a:sym typeface="Georgia"/>
            </a:endParaRPr>
          </a:p>
          <a:p>
            <a:pPr indent="0" lvl="0" marL="0" rtl="0" algn="l">
              <a:spcBef>
                <a:spcPts val="0"/>
              </a:spcBef>
              <a:spcAft>
                <a:spcPts val="0"/>
              </a:spcAft>
              <a:buNone/>
            </a:pPr>
            <a:r>
              <a:t/>
            </a:r>
            <a:endParaRPr/>
          </a:p>
        </p:txBody>
      </p:sp>
      <p:sp>
        <p:nvSpPr>
          <p:cNvPr id="161" name="Google Shape;161;p29"/>
          <p:cNvSpPr txBox="1"/>
          <p:nvPr>
            <p:ph idx="1" type="body"/>
          </p:nvPr>
        </p:nvSpPr>
        <p:spPr>
          <a:xfrm>
            <a:off x="73800" y="966700"/>
            <a:ext cx="9070200" cy="408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9"/>
          <p:cNvPicPr preferRelativeResize="0"/>
          <p:nvPr/>
        </p:nvPicPr>
        <p:blipFill>
          <a:blip r:embed="rId3">
            <a:alphaModFix/>
          </a:blip>
          <a:stretch>
            <a:fillRect/>
          </a:stretch>
        </p:blipFill>
        <p:spPr>
          <a:xfrm>
            <a:off x="121763" y="1058275"/>
            <a:ext cx="8974274" cy="886875"/>
          </a:xfrm>
          <a:prstGeom prst="rect">
            <a:avLst/>
          </a:prstGeom>
          <a:noFill/>
          <a:ln>
            <a:noFill/>
          </a:ln>
        </p:spPr>
      </p:pic>
      <p:pic>
        <p:nvPicPr>
          <p:cNvPr id="163" name="Google Shape;163;p29"/>
          <p:cNvPicPr preferRelativeResize="0"/>
          <p:nvPr/>
        </p:nvPicPr>
        <p:blipFill>
          <a:blip r:embed="rId4">
            <a:alphaModFix/>
          </a:blip>
          <a:stretch>
            <a:fillRect/>
          </a:stretch>
        </p:blipFill>
        <p:spPr>
          <a:xfrm>
            <a:off x="2157775" y="2058850"/>
            <a:ext cx="5066491" cy="2995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7" name="Shape 167"/>
        <p:cNvGrpSpPr/>
        <p:nvPr/>
      </p:nvGrpSpPr>
      <p:grpSpPr>
        <a:xfrm>
          <a:off x="0" y="0"/>
          <a:ext cx="0" cy="0"/>
          <a:chOff x="0" y="0"/>
          <a:chExt cx="0" cy="0"/>
        </a:xfrm>
      </p:grpSpPr>
      <p:sp>
        <p:nvSpPr>
          <p:cNvPr id="168" name="Google Shape;168;p30"/>
          <p:cNvSpPr txBox="1"/>
          <p:nvPr>
            <p:ph idx="1" type="body"/>
          </p:nvPr>
        </p:nvSpPr>
        <p:spPr>
          <a:xfrm>
            <a:off x="311700" y="1389600"/>
            <a:ext cx="17376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a:t>The bigger the circles means higher income</a:t>
            </a:r>
            <a:endParaRPr b="1"/>
          </a:p>
          <a:p>
            <a:pPr indent="0" lvl="0" marL="457200" rtl="0" algn="l">
              <a:spcBef>
                <a:spcPts val="1200"/>
              </a:spcBef>
              <a:spcAft>
                <a:spcPts val="0"/>
              </a:spcAft>
              <a:buNone/>
            </a:pPr>
            <a:r>
              <a:rPr b="1" lang="en"/>
              <a:t> </a:t>
            </a:r>
            <a:endParaRPr b="1"/>
          </a:p>
          <a:p>
            <a:pPr indent="-304800" lvl="0" marL="457200" rtl="0" algn="l">
              <a:spcBef>
                <a:spcPts val="1200"/>
              </a:spcBef>
              <a:spcAft>
                <a:spcPts val="0"/>
              </a:spcAft>
              <a:buSzPts val="1200"/>
              <a:buChar char="●"/>
            </a:pPr>
            <a:r>
              <a:rPr b="1" lang="en"/>
              <a:t>The darker the circles means more percentage of change</a:t>
            </a:r>
            <a:endParaRPr b="1"/>
          </a:p>
        </p:txBody>
      </p:sp>
      <p:sp>
        <p:nvSpPr>
          <p:cNvPr id="169" name="Google Shape;169;p30"/>
          <p:cNvSpPr txBox="1"/>
          <p:nvPr/>
        </p:nvSpPr>
        <p:spPr>
          <a:xfrm>
            <a:off x="337550" y="184850"/>
            <a:ext cx="4701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Source Code Pro"/>
                <a:ea typeface="Source Code Pro"/>
                <a:cs typeface="Source Code Pro"/>
                <a:sym typeface="Source Code Pro"/>
              </a:rPr>
              <a:t>Percent Change in jobs</a:t>
            </a:r>
            <a:endParaRPr b="1" sz="1900">
              <a:latin typeface="Source Code Pro"/>
              <a:ea typeface="Source Code Pro"/>
              <a:cs typeface="Source Code Pro"/>
              <a:sym typeface="Source Code Pro"/>
            </a:endParaRPr>
          </a:p>
        </p:txBody>
      </p:sp>
      <p:pic>
        <p:nvPicPr>
          <p:cNvPr id="170" name="Google Shape;170;p30"/>
          <p:cNvPicPr preferRelativeResize="0"/>
          <p:nvPr/>
        </p:nvPicPr>
        <p:blipFill>
          <a:blip r:embed="rId3">
            <a:alphaModFix/>
          </a:blip>
          <a:stretch>
            <a:fillRect/>
          </a:stretch>
        </p:blipFill>
        <p:spPr>
          <a:xfrm>
            <a:off x="3152850" y="654425"/>
            <a:ext cx="4787525" cy="4451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555600"/>
            <a:ext cx="37839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latin typeface="Georgia"/>
                <a:ea typeface="Georgia"/>
                <a:cs typeface="Georgia"/>
                <a:sym typeface="Georgia"/>
              </a:rPr>
              <a:t>Recommendations</a:t>
            </a:r>
            <a:r>
              <a:rPr lang="en">
                <a:highlight>
                  <a:schemeClr val="lt1"/>
                </a:highlight>
                <a:latin typeface="Georgia"/>
                <a:ea typeface="Georgia"/>
                <a:cs typeface="Georgia"/>
                <a:sym typeface="Georgia"/>
              </a:rPr>
              <a:t> </a:t>
            </a:r>
            <a:endParaRPr>
              <a:highlight>
                <a:schemeClr val="lt1"/>
              </a:highlight>
              <a:latin typeface="Georgia"/>
              <a:ea typeface="Georgia"/>
              <a:cs typeface="Georgia"/>
              <a:sym typeface="Georgia"/>
            </a:endParaRPr>
          </a:p>
        </p:txBody>
      </p:sp>
      <p:sp>
        <p:nvSpPr>
          <p:cNvPr id="176" name="Google Shape;176;p31"/>
          <p:cNvSpPr txBox="1"/>
          <p:nvPr>
            <p:ph idx="1" type="body"/>
          </p:nvPr>
        </p:nvSpPr>
        <p:spPr>
          <a:xfrm>
            <a:off x="311700" y="1389600"/>
            <a:ext cx="83298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u="sng">
                <a:latin typeface="Georgia"/>
                <a:ea typeface="Georgia"/>
                <a:cs typeface="Georgia"/>
                <a:sym typeface="Georgia"/>
              </a:rPr>
              <a:t>New Skills will be required for the AI world</a:t>
            </a:r>
            <a:endParaRPr b="1" sz="1400" u="sng">
              <a:latin typeface="Georgia"/>
              <a:ea typeface="Georgia"/>
              <a:cs typeface="Georgia"/>
              <a:sym typeface="Georgia"/>
            </a:endParaRPr>
          </a:p>
          <a:p>
            <a:pPr indent="-311150" lvl="0" marL="457200" rtl="0" algn="l">
              <a:spcBef>
                <a:spcPts val="1200"/>
              </a:spcBef>
              <a:spcAft>
                <a:spcPts val="0"/>
              </a:spcAft>
              <a:buSzPts val="1300"/>
              <a:buFont typeface="Georgia"/>
              <a:buChar char="●"/>
            </a:pPr>
            <a:r>
              <a:rPr b="1" lang="en" sz="1300">
                <a:latin typeface="Georgia"/>
                <a:ea typeface="Georgia"/>
                <a:cs typeface="Georgia"/>
                <a:sym typeface="Georgia"/>
              </a:rPr>
              <a:t>AI will create new jobs but if the workforce </a:t>
            </a:r>
            <a:r>
              <a:rPr b="1" lang="en" sz="1300">
                <a:latin typeface="Georgia"/>
                <a:ea typeface="Georgia"/>
                <a:cs typeface="Georgia"/>
                <a:sym typeface="Georgia"/>
              </a:rPr>
              <a:t>doesn't</a:t>
            </a:r>
            <a:r>
              <a:rPr b="1" lang="en" sz="1300">
                <a:latin typeface="Georgia"/>
                <a:ea typeface="Georgia"/>
                <a:cs typeface="Georgia"/>
                <a:sym typeface="Georgia"/>
              </a:rPr>
              <a:t> evolve, then they run the high risk to being replaced by automation.</a:t>
            </a:r>
            <a:endParaRPr b="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 sz="1300">
                <a:latin typeface="Georgia"/>
                <a:ea typeface="Georgia"/>
                <a:cs typeface="Georgia"/>
                <a:sym typeface="Georgia"/>
              </a:rPr>
              <a:t>Employers should invest into education and new skill courses for their employees, such as data </a:t>
            </a:r>
            <a:r>
              <a:rPr b="1" lang="en" sz="1300">
                <a:latin typeface="Georgia"/>
                <a:ea typeface="Georgia"/>
                <a:cs typeface="Georgia"/>
                <a:sym typeface="Georgia"/>
              </a:rPr>
              <a:t>science,</a:t>
            </a:r>
            <a:r>
              <a:rPr b="1" lang="en" sz="1300">
                <a:latin typeface="Georgia"/>
                <a:ea typeface="Georgia"/>
                <a:cs typeface="Georgia"/>
                <a:sym typeface="Georgia"/>
              </a:rPr>
              <a:t> programming and other tech skills.</a:t>
            </a:r>
            <a:endParaRPr b="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 sz="1300">
                <a:latin typeface="Georgia"/>
                <a:ea typeface="Georgia"/>
                <a:cs typeface="Georgia"/>
                <a:sym typeface="Georgia"/>
              </a:rPr>
              <a:t>Employers should provide hands on training for developing and managing AI or data sets the organization uses. </a:t>
            </a:r>
            <a:endParaRPr b="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 sz="1300">
                <a:latin typeface="Georgia"/>
                <a:ea typeface="Georgia"/>
                <a:cs typeface="Georgia"/>
                <a:sym typeface="Georgia"/>
              </a:rPr>
              <a:t>Soft skill training, these are skills that are very difficult for AI to mimic.</a:t>
            </a:r>
            <a:endParaRPr b="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 sz="1300">
                <a:latin typeface="Georgia"/>
                <a:ea typeface="Georgia"/>
                <a:cs typeface="Georgia"/>
                <a:sym typeface="Georgia"/>
              </a:rPr>
              <a:t>Soft skills such as leadership, conflict </a:t>
            </a:r>
            <a:r>
              <a:rPr b="1" lang="en" sz="1300">
                <a:latin typeface="Georgia"/>
                <a:ea typeface="Georgia"/>
                <a:cs typeface="Georgia"/>
                <a:sym typeface="Georgia"/>
              </a:rPr>
              <a:t>resolution</a:t>
            </a:r>
            <a:r>
              <a:rPr b="1" lang="en" sz="1300">
                <a:latin typeface="Georgia"/>
                <a:ea typeface="Georgia"/>
                <a:cs typeface="Georgia"/>
                <a:sym typeface="Georgia"/>
              </a:rPr>
              <a:t>, entrepreneurship, creative thinking etc. </a:t>
            </a:r>
            <a:endParaRPr b="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 sz="1300">
                <a:latin typeface="Georgia"/>
                <a:ea typeface="Georgia"/>
                <a:cs typeface="Georgia"/>
                <a:sym typeface="Georgia"/>
              </a:rPr>
              <a:t>Employers should offer </a:t>
            </a:r>
            <a:r>
              <a:rPr b="1" lang="en" sz="1300">
                <a:latin typeface="Georgia"/>
                <a:ea typeface="Georgia"/>
                <a:cs typeface="Georgia"/>
                <a:sym typeface="Georgia"/>
              </a:rPr>
              <a:t>continuous conferences and seminars to develop employees for the future.</a:t>
            </a:r>
            <a:r>
              <a:rPr b="1" lang="en" sz="1300">
                <a:latin typeface="Georgia"/>
                <a:ea typeface="Georgia"/>
                <a:cs typeface="Georgia"/>
                <a:sym typeface="Georgia"/>
              </a:rPr>
              <a:t> </a:t>
            </a:r>
            <a:endParaRPr b="1" sz="13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280">
                <a:latin typeface="Georgia"/>
                <a:ea typeface="Georgia"/>
                <a:cs typeface="Georgia"/>
                <a:sym typeface="Georgia"/>
              </a:rPr>
              <a:t>Key Issue</a:t>
            </a:r>
            <a:endParaRPr sz="3280">
              <a:latin typeface="Georgia"/>
              <a:ea typeface="Georgia"/>
              <a:cs typeface="Georgia"/>
              <a:sym typeface="Georgia"/>
            </a:endParaRPr>
          </a:p>
        </p:txBody>
      </p:sp>
      <p:sp>
        <p:nvSpPr>
          <p:cNvPr id="64" name="Google Shape;64;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latin typeface="Georgia"/>
                <a:ea typeface="Georgia"/>
                <a:cs typeface="Georgia"/>
                <a:sym typeface="Georgia"/>
              </a:rPr>
              <a:t>Problem</a:t>
            </a:r>
            <a:r>
              <a:rPr lang="en">
                <a:latin typeface="Georgia"/>
                <a:ea typeface="Georgia"/>
                <a:cs typeface="Georgia"/>
                <a:sym typeface="Georgia"/>
              </a:rPr>
              <a:t>:  The labor force is at risk due to automation and the negative impact on jobs.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solidFill>
                  <a:schemeClr val="accent5"/>
                </a:solidFill>
                <a:latin typeface="Georgia"/>
                <a:ea typeface="Georgia"/>
                <a:cs typeface="Georgia"/>
                <a:sym typeface="Georgia"/>
              </a:rPr>
              <a:t>Hypothesis</a:t>
            </a:r>
            <a:r>
              <a:rPr lang="en">
                <a:latin typeface="Georgia"/>
                <a:ea typeface="Georgia"/>
                <a:cs typeface="Georgia"/>
                <a:sym typeface="Georgia"/>
              </a:rPr>
              <a:t>: </a:t>
            </a:r>
            <a:r>
              <a:rPr lang="en">
                <a:latin typeface="Georgia"/>
                <a:ea typeface="Georgia"/>
                <a:cs typeface="Georgia"/>
                <a:sym typeface="Georgia"/>
              </a:rPr>
              <a:t>Do higher paid jobs have less risk to automation than lower paid jobs?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65" name="Google Shape;65;p14"/>
          <p:cNvPicPr preferRelativeResize="0"/>
          <p:nvPr/>
        </p:nvPicPr>
        <p:blipFill>
          <a:blip r:embed="rId3">
            <a:alphaModFix/>
          </a:blip>
          <a:stretch>
            <a:fillRect/>
          </a:stretch>
        </p:blipFill>
        <p:spPr>
          <a:xfrm>
            <a:off x="2706700" y="2926775"/>
            <a:ext cx="4021425" cy="2113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380975" y="2525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highlight>
                  <a:schemeClr val="lt1"/>
                </a:highlight>
                <a:latin typeface="Georgia"/>
                <a:ea typeface="Georgia"/>
                <a:cs typeface="Georgia"/>
                <a:sym typeface="Georgia"/>
              </a:rPr>
              <a:t>Conclusion</a:t>
            </a:r>
            <a:endParaRPr>
              <a:highlight>
                <a:schemeClr val="lt1"/>
              </a:highlight>
              <a:latin typeface="Georgia"/>
              <a:ea typeface="Georgia"/>
              <a:cs typeface="Georgia"/>
              <a:sym typeface="Georgia"/>
            </a:endParaRPr>
          </a:p>
        </p:txBody>
      </p:sp>
      <p:sp>
        <p:nvSpPr>
          <p:cNvPr id="182" name="Google Shape;182;p32"/>
          <p:cNvSpPr txBox="1"/>
          <p:nvPr>
            <p:ph idx="1" type="body"/>
          </p:nvPr>
        </p:nvSpPr>
        <p:spPr>
          <a:xfrm>
            <a:off x="311700" y="1114650"/>
            <a:ext cx="7871100" cy="380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AI Automation will very </a:t>
            </a:r>
            <a:r>
              <a:rPr lang="en" sz="1800">
                <a:solidFill>
                  <a:srgbClr val="000000"/>
                </a:solidFill>
                <a:latin typeface="Georgia"/>
                <a:ea typeface="Georgia"/>
                <a:cs typeface="Georgia"/>
                <a:sym typeface="Georgia"/>
              </a:rPr>
              <a:t>likely</a:t>
            </a:r>
            <a:r>
              <a:rPr lang="en" sz="1800">
                <a:solidFill>
                  <a:srgbClr val="000000"/>
                </a:solidFill>
                <a:latin typeface="Georgia"/>
                <a:ea typeface="Georgia"/>
                <a:cs typeface="Georgia"/>
                <a:sym typeface="Georgia"/>
              </a:rPr>
              <a:t> replace or transform many of the jobs we see in the labor market. </a:t>
            </a:r>
            <a:endParaRPr sz="1800">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Many lower paying jobs such as cashiers,waiters, and inspectors are at very high risk to lose their jobs in the near future, some high paying jobs are at risk also. </a:t>
            </a:r>
            <a:endParaRPr sz="1800">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sz="1800">
                <a:solidFill>
                  <a:srgbClr val="000000"/>
                </a:solidFill>
                <a:latin typeface="Georgia"/>
                <a:ea typeface="Georgia"/>
                <a:cs typeface="Georgia"/>
                <a:sym typeface="Georgia"/>
              </a:rPr>
              <a:t>According to the statistics, this epidemic of job automation will affect most countries in the world heavily, while some countries such as Finland and South Korea won`t be as affected as much.</a:t>
            </a:r>
            <a:endParaRPr sz="1800">
              <a:solidFill>
                <a:srgbClr val="000000"/>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201375"/>
            <a:ext cx="543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highlight>
                  <a:schemeClr val="lt1"/>
                </a:highlight>
                <a:latin typeface="Georgia"/>
                <a:ea typeface="Georgia"/>
                <a:cs typeface="Georgia"/>
                <a:sym typeface="Georgia"/>
              </a:rPr>
              <a:t>Data Sets</a:t>
            </a:r>
            <a:endParaRPr sz="2700">
              <a:highlight>
                <a:schemeClr val="lt1"/>
              </a:highlight>
              <a:latin typeface="Georgia"/>
              <a:ea typeface="Georgia"/>
              <a:cs typeface="Georgia"/>
              <a:sym typeface="Georgia"/>
            </a:endParaRPr>
          </a:p>
        </p:txBody>
      </p:sp>
      <p:sp>
        <p:nvSpPr>
          <p:cNvPr id="188" name="Google Shape;188;p33"/>
          <p:cNvSpPr txBox="1"/>
          <p:nvPr>
            <p:ph idx="1" type="body"/>
          </p:nvPr>
        </p:nvSpPr>
        <p:spPr>
          <a:xfrm>
            <a:off x="311700" y="957075"/>
            <a:ext cx="7488300" cy="3612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sz="1770" u="sng"/>
              <a:t>Data prep</a:t>
            </a:r>
            <a:endParaRPr b="1" sz="1770" u="sng"/>
          </a:p>
          <a:p>
            <a:pPr indent="-311065" lvl="0" marL="457200" rtl="0" algn="l">
              <a:spcBef>
                <a:spcPts val="1200"/>
              </a:spcBef>
              <a:spcAft>
                <a:spcPts val="0"/>
              </a:spcAft>
              <a:buSzPct val="100000"/>
              <a:buChar char="●"/>
            </a:pPr>
            <a:r>
              <a:rPr b="1" lang="en" sz="1675"/>
              <a:t>Cleansing data, deleting null values, deleting </a:t>
            </a:r>
            <a:r>
              <a:rPr b="1" lang="en" sz="1675"/>
              <a:t>duplicates,</a:t>
            </a:r>
            <a:r>
              <a:rPr b="1" lang="en" sz="1675"/>
              <a:t> deleting </a:t>
            </a:r>
            <a:r>
              <a:rPr b="1" lang="en" sz="1675"/>
              <a:t>specific</a:t>
            </a:r>
            <a:r>
              <a:rPr b="1" lang="en" sz="1675"/>
              <a:t> organization coding that means nothing to the average user.</a:t>
            </a:r>
            <a:endParaRPr b="1" sz="1675"/>
          </a:p>
          <a:p>
            <a:pPr indent="-311065" lvl="0" marL="457200" rtl="0" algn="l">
              <a:spcBef>
                <a:spcPts val="0"/>
              </a:spcBef>
              <a:spcAft>
                <a:spcPts val="0"/>
              </a:spcAft>
              <a:buSzPct val="100000"/>
              <a:buChar char="●"/>
            </a:pPr>
            <a:r>
              <a:rPr b="1" lang="en" sz="1675"/>
              <a:t>Having to manually type up data sets from websites into excel.</a:t>
            </a:r>
            <a:endParaRPr b="1" sz="167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287655" lvl="0" marL="457200" rtl="0" algn="l">
              <a:spcBef>
                <a:spcPts val="1200"/>
              </a:spcBef>
              <a:spcAft>
                <a:spcPts val="0"/>
              </a:spcAft>
              <a:buSzPct val="100000"/>
              <a:buChar char="●"/>
            </a:pPr>
            <a:r>
              <a:rPr lang="en" u="sng">
                <a:solidFill>
                  <a:schemeClr val="hlink"/>
                </a:solidFill>
                <a:hlinkClick r:id="rId3"/>
              </a:rPr>
              <a:t>https://www.kaggle.com/andrewmvd/occupation-salary-and-likelihood-of-automation</a:t>
            </a:r>
            <a:endParaRPr/>
          </a:p>
          <a:p>
            <a:pPr indent="-287655" lvl="0" marL="457200" rtl="0" algn="l">
              <a:spcBef>
                <a:spcPts val="0"/>
              </a:spcBef>
              <a:spcAft>
                <a:spcPts val="0"/>
              </a:spcAft>
              <a:buSzPct val="100000"/>
              <a:buChar char="●"/>
            </a:pPr>
            <a:r>
              <a:rPr lang="en" u="sng">
                <a:solidFill>
                  <a:schemeClr val="hlink"/>
                </a:solidFill>
                <a:hlinkClick r:id="rId4"/>
              </a:rPr>
              <a:t>https://www.cxcglobal.com/automation-impact-jobs</a:t>
            </a:r>
            <a:endParaRPr/>
          </a:p>
          <a:p>
            <a:pPr indent="-287655" lvl="0" marL="457200" rtl="0" algn="l">
              <a:spcBef>
                <a:spcPts val="0"/>
              </a:spcBef>
              <a:spcAft>
                <a:spcPts val="0"/>
              </a:spcAft>
              <a:buSzPct val="100000"/>
              <a:buChar char="●"/>
            </a:pPr>
            <a:r>
              <a:rPr lang="en" u="sng">
                <a:solidFill>
                  <a:schemeClr val="hlink"/>
                </a:solidFill>
                <a:hlinkClick r:id="rId5"/>
              </a:rPr>
              <a:t>https://www.fool.com/research/which-jobs-automated-10-years/</a:t>
            </a:r>
            <a:endParaRPr/>
          </a:p>
          <a:p>
            <a:pPr indent="-287655" lvl="0" marL="457200" rtl="0" algn="l">
              <a:spcBef>
                <a:spcPts val="0"/>
              </a:spcBef>
              <a:spcAft>
                <a:spcPts val="0"/>
              </a:spcAft>
              <a:buSzPct val="100000"/>
              <a:buChar char="●"/>
            </a:pPr>
            <a:r>
              <a:rPr lang="en" u="sng">
                <a:solidFill>
                  <a:schemeClr val="hlink"/>
                </a:solidFill>
                <a:hlinkClick r:id="rId6"/>
              </a:rPr>
              <a:t>https://www.datamation.com/artificial-intelligence/artificial-intelligence-and-automation/</a:t>
            </a:r>
            <a:endParaRPr/>
          </a:p>
          <a:p>
            <a:pPr indent="-287655" lvl="0" marL="457200" rtl="0" algn="l">
              <a:spcBef>
                <a:spcPts val="0"/>
              </a:spcBef>
              <a:spcAft>
                <a:spcPts val="0"/>
              </a:spcAft>
              <a:buSzPct val="100000"/>
              <a:buChar char="●"/>
            </a:pPr>
            <a:r>
              <a:rPr lang="en" u="sng">
                <a:solidFill>
                  <a:schemeClr val="hlink"/>
                </a:solidFill>
                <a:hlinkClick r:id="rId7"/>
              </a:rPr>
              <a:t>https://www.bls.gov/emp/tables/fastest-declining-occupations.htm</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92" name="Shape 192"/>
        <p:cNvGrpSpPr/>
        <p:nvPr/>
      </p:nvGrpSpPr>
      <p:grpSpPr>
        <a:xfrm>
          <a:off x="0" y="0"/>
          <a:ext cx="0" cy="0"/>
          <a:chOff x="0" y="0"/>
          <a:chExt cx="0" cy="0"/>
        </a:xfrm>
      </p:grpSpPr>
      <p:sp>
        <p:nvSpPr>
          <p:cNvPr id="193" name="Google Shape;193;p34"/>
          <p:cNvSpPr txBox="1"/>
          <p:nvPr>
            <p:ph type="title"/>
          </p:nvPr>
        </p:nvSpPr>
        <p:spPr>
          <a:xfrm>
            <a:off x="2459125" y="607250"/>
            <a:ext cx="4721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solidFill>
                  <a:srgbClr val="0000FF"/>
                </a:solidFill>
                <a:highlight>
                  <a:schemeClr val="lt1"/>
                </a:highlight>
                <a:latin typeface="Georgia"/>
                <a:ea typeface="Georgia"/>
                <a:cs typeface="Georgia"/>
                <a:sym typeface="Georgia"/>
              </a:rPr>
              <a:t>Questions?</a:t>
            </a:r>
            <a:endParaRPr sz="4500">
              <a:solidFill>
                <a:srgbClr val="0000FF"/>
              </a:solidFill>
              <a:highlight>
                <a:schemeClr val="lt1"/>
              </a:highlight>
              <a:latin typeface="Georgia"/>
              <a:ea typeface="Georgia"/>
              <a:cs typeface="Georgia"/>
              <a:sym typeface="Georgia"/>
            </a:endParaRPr>
          </a:p>
        </p:txBody>
      </p:sp>
      <p:pic>
        <p:nvPicPr>
          <p:cNvPr id="194" name="Google Shape;194;p34"/>
          <p:cNvPicPr preferRelativeResize="0"/>
          <p:nvPr/>
        </p:nvPicPr>
        <p:blipFill>
          <a:blip r:embed="rId3">
            <a:alphaModFix/>
          </a:blip>
          <a:stretch>
            <a:fillRect/>
          </a:stretch>
        </p:blipFill>
        <p:spPr>
          <a:xfrm>
            <a:off x="838425" y="1507975"/>
            <a:ext cx="7313146" cy="3527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292850"/>
            <a:ext cx="8520600" cy="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3252">
                <a:latin typeface="Georgia"/>
                <a:ea typeface="Georgia"/>
                <a:cs typeface="Georgia"/>
                <a:sym typeface="Georgia"/>
              </a:rPr>
              <a:t>Key Issue Cont.</a:t>
            </a:r>
            <a:endParaRPr sz="3252">
              <a:latin typeface="Georgia"/>
              <a:ea typeface="Georgia"/>
              <a:cs typeface="Georgia"/>
              <a:sym typeface="Georgia"/>
            </a:endParaRPr>
          </a:p>
        </p:txBody>
      </p:sp>
      <p:sp>
        <p:nvSpPr>
          <p:cNvPr id="71" name="Google Shape;71;p15"/>
          <p:cNvSpPr txBox="1"/>
          <p:nvPr>
            <p:ph idx="1" type="body"/>
          </p:nvPr>
        </p:nvSpPr>
        <p:spPr>
          <a:xfrm>
            <a:off x="282175" y="857375"/>
            <a:ext cx="8625000" cy="4241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000000"/>
              </a:buClr>
              <a:buSzPts val="1500"/>
              <a:buFont typeface="Georgia"/>
              <a:buChar char="●"/>
            </a:pPr>
            <a:r>
              <a:rPr lang="en" sz="1500">
                <a:solidFill>
                  <a:srgbClr val="000000"/>
                </a:solidFill>
                <a:latin typeface="Georgia"/>
                <a:ea typeface="Georgia"/>
                <a:cs typeface="Georgia"/>
                <a:sym typeface="Georgia"/>
              </a:rPr>
              <a:t>1st wave “Algorithmic” phase, women get affected the most as they are mostly in clerical and admin roles</a:t>
            </a:r>
            <a:endParaRPr sz="1500">
              <a:solidFill>
                <a:srgbClr val="000000"/>
              </a:solidFill>
              <a:latin typeface="Georgia"/>
              <a:ea typeface="Georgia"/>
              <a:cs typeface="Georgia"/>
              <a:sym typeface="Georgia"/>
            </a:endParaRPr>
          </a:p>
          <a:p>
            <a:pPr indent="-323850" lvl="0" marL="457200" rtl="0" algn="l">
              <a:spcBef>
                <a:spcPts val="0"/>
              </a:spcBef>
              <a:spcAft>
                <a:spcPts val="0"/>
              </a:spcAft>
              <a:buClr>
                <a:srgbClr val="000000"/>
              </a:buClr>
              <a:buSzPts val="1500"/>
              <a:buFont typeface="Georgia"/>
              <a:buChar char="●"/>
            </a:pPr>
            <a:r>
              <a:rPr lang="en" sz="1500">
                <a:solidFill>
                  <a:srgbClr val="000000"/>
                </a:solidFill>
                <a:latin typeface="Georgia"/>
                <a:ea typeface="Georgia"/>
                <a:cs typeface="Georgia"/>
                <a:sym typeface="Georgia"/>
              </a:rPr>
              <a:t>2nd wave “Augmentation” phase, </a:t>
            </a:r>
            <a:r>
              <a:rPr lang="en" sz="1500">
                <a:solidFill>
                  <a:srgbClr val="000000"/>
                </a:solidFill>
                <a:latin typeface="Georgia"/>
                <a:ea typeface="Georgia"/>
                <a:cs typeface="Georgia"/>
                <a:sym typeface="Georgia"/>
              </a:rPr>
              <a:t>technology</a:t>
            </a:r>
            <a:r>
              <a:rPr lang="en" sz="1500">
                <a:solidFill>
                  <a:srgbClr val="000000"/>
                </a:solidFill>
                <a:latin typeface="Georgia"/>
                <a:ea typeface="Georgia"/>
                <a:cs typeface="Georgia"/>
                <a:sym typeface="Georgia"/>
              </a:rPr>
              <a:t> gets stronger and amplifies the 1st wave risk</a:t>
            </a:r>
            <a:endParaRPr sz="1500">
              <a:solidFill>
                <a:srgbClr val="000000"/>
              </a:solidFill>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solidFill>
                  <a:srgbClr val="000000"/>
                </a:solidFill>
                <a:latin typeface="Georgia"/>
                <a:ea typeface="Georgia"/>
                <a:cs typeface="Georgia"/>
                <a:sym typeface="Georgia"/>
              </a:rPr>
              <a:t>3rd wave “Autonomy” phase, up to 30% jobs are likely to be automated. Men affected the most due to manual labor and increase in </a:t>
            </a:r>
            <a:r>
              <a:rPr lang="en" sz="1500">
                <a:solidFill>
                  <a:srgbClr val="000000"/>
                </a:solidFill>
                <a:latin typeface="Georgia"/>
                <a:ea typeface="Georgia"/>
                <a:cs typeface="Georgia"/>
                <a:sym typeface="Georgia"/>
              </a:rPr>
              <a:t>autonomous</a:t>
            </a:r>
            <a:r>
              <a:rPr lang="en" sz="1500">
                <a:solidFill>
                  <a:srgbClr val="000000"/>
                </a:solidFill>
                <a:latin typeface="Georgia"/>
                <a:ea typeface="Georgia"/>
                <a:cs typeface="Georgia"/>
                <a:sym typeface="Georgia"/>
              </a:rPr>
              <a:t> machines.</a:t>
            </a:r>
            <a:r>
              <a:rPr lang="en" sz="1500">
                <a:latin typeface="Georgia"/>
                <a:ea typeface="Georgia"/>
                <a:cs typeface="Georgia"/>
                <a:sym typeface="Georgia"/>
              </a:rPr>
              <a:t> </a:t>
            </a:r>
            <a:endParaRPr sz="1500">
              <a:latin typeface="Georgia"/>
              <a:ea typeface="Georgia"/>
              <a:cs typeface="Georgia"/>
              <a:sym typeface="Georgia"/>
            </a:endParaRPr>
          </a:p>
        </p:txBody>
      </p:sp>
      <p:pic>
        <p:nvPicPr>
          <p:cNvPr id="72" name="Google Shape;72;p15"/>
          <p:cNvPicPr preferRelativeResize="0"/>
          <p:nvPr/>
        </p:nvPicPr>
        <p:blipFill>
          <a:blip r:embed="rId3">
            <a:alphaModFix/>
          </a:blip>
          <a:stretch>
            <a:fillRect/>
          </a:stretch>
        </p:blipFill>
        <p:spPr>
          <a:xfrm>
            <a:off x="357400" y="2258125"/>
            <a:ext cx="4598475" cy="284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268075"/>
            <a:ext cx="8520600" cy="1020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250">
                <a:latin typeface="Georgia"/>
                <a:ea typeface="Georgia"/>
                <a:cs typeface="Georgia"/>
                <a:sym typeface="Georgia"/>
              </a:rPr>
              <a:t>What does a higher or lower paying job </a:t>
            </a:r>
            <a:r>
              <a:rPr lang="en" sz="3250">
                <a:latin typeface="Georgia"/>
                <a:ea typeface="Georgia"/>
                <a:cs typeface="Georgia"/>
                <a:sym typeface="Georgia"/>
              </a:rPr>
              <a:t>constitute</a:t>
            </a:r>
            <a:r>
              <a:rPr lang="en" sz="3250">
                <a:latin typeface="Georgia"/>
                <a:ea typeface="Georgia"/>
                <a:cs typeface="Georgia"/>
                <a:sym typeface="Georgia"/>
              </a:rPr>
              <a:t>?</a:t>
            </a:r>
            <a:endParaRPr sz="3250">
              <a:latin typeface="Georgia"/>
              <a:ea typeface="Georgia"/>
              <a:cs typeface="Georgia"/>
              <a:sym typeface="Georgia"/>
            </a:endParaRPr>
          </a:p>
        </p:txBody>
      </p:sp>
      <p:sp>
        <p:nvSpPr>
          <p:cNvPr id="78" name="Google Shape;78;p16"/>
          <p:cNvSpPr txBox="1"/>
          <p:nvPr>
            <p:ph idx="1" type="body"/>
          </p:nvPr>
        </p:nvSpPr>
        <p:spPr>
          <a:xfrm>
            <a:off x="311700" y="14145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Georgia"/>
              <a:buChar char="●"/>
            </a:pPr>
            <a:r>
              <a:rPr lang="en">
                <a:solidFill>
                  <a:schemeClr val="accent1"/>
                </a:solidFill>
                <a:latin typeface="Georgia"/>
                <a:ea typeface="Georgia"/>
                <a:cs typeface="Georgia"/>
                <a:sym typeface="Georgia"/>
              </a:rPr>
              <a:t>Jobs such as an Occupational Therapist or Physical Medicine and </a:t>
            </a:r>
            <a:r>
              <a:rPr lang="en">
                <a:solidFill>
                  <a:schemeClr val="accent1"/>
                </a:solidFill>
                <a:latin typeface="Georgia"/>
                <a:ea typeface="Georgia"/>
                <a:cs typeface="Georgia"/>
                <a:sym typeface="Georgia"/>
              </a:rPr>
              <a:t>Rehabilitation</a:t>
            </a:r>
            <a:r>
              <a:rPr lang="en">
                <a:solidFill>
                  <a:schemeClr val="accent1"/>
                </a:solidFill>
                <a:latin typeface="Georgia"/>
                <a:ea typeface="Georgia"/>
                <a:cs typeface="Georgia"/>
                <a:sym typeface="Georgia"/>
              </a:rPr>
              <a:t> </a:t>
            </a:r>
            <a:r>
              <a:rPr lang="en">
                <a:solidFill>
                  <a:schemeClr val="accent1"/>
                </a:solidFill>
                <a:latin typeface="Georgia"/>
                <a:ea typeface="Georgia"/>
                <a:cs typeface="Georgia"/>
                <a:sym typeface="Georgia"/>
              </a:rPr>
              <a:t>Physicians are jobs with an average salary of over $86,280 and $206,500 that are higher paying that currently have a</a:t>
            </a:r>
            <a:r>
              <a:rPr lang="en">
                <a:solidFill>
                  <a:srgbClr val="0000FF"/>
                </a:solidFill>
                <a:highlight>
                  <a:schemeClr val="lt1"/>
                </a:highlight>
                <a:latin typeface="Georgia"/>
                <a:ea typeface="Georgia"/>
                <a:cs typeface="Georgia"/>
                <a:sym typeface="Georgia"/>
              </a:rPr>
              <a:t> 0% </a:t>
            </a:r>
            <a:r>
              <a:rPr lang="en">
                <a:solidFill>
                  <a:schemeClr val="accent1"/>
                </a:solidFill>
                <a:latin typeface="Georgia"/>
                <a:ea typeface="Georgia"/>
                <a:cs typeface="Georgia"/>
                <a:sym typeface="Georgia"/>
              </a:rPr>
              <a:t>chance of automation in the near future.</a:t>
            </a:r>
            <a:endParaRPr>
              <a:solidFill>
                <a:schemeClr val="accent1"/>
              </a:solidFill>
              <a:latin typeface="Georgia"/>
              <a:ea typeface="Georgia"/>
              <a:cs typeface="Georgia"/>
              <a:sym typeface="Georgia"/>
            </a:endParaRPr>
          </a:p>
          <a:p>
            <a:pPr indent="-342900" lvl="0" marL="457200" rtl="0" algn="l">
              <a:spcBef>
                <a:spcPts val="0"/>
              </a:spcBef>
              <a:spcAft>
                <a:spcPts val="0"/>
              </a:spcAft>
              <a:buClr>
                <a:schemeClr val="accent1"/>
              </a:buClr>
              <a:buSzPts val="1800"/>
              <a:buFont typeface="Georgia"/>
              <a:buChar char="●"/>
            </a:pPr>
            <a:r>
              <a:rPr lang="en">
                <a:solidFill>
                  <a:schemeClr val="accent1"/>
                </a:solidFill>
                <a:latin typeface="Georgia"/>
                <a:ea typeface="Georgia"/>
                <a:cs typeface="Georgia"/>
                <a:sym typeface="Georgia"/>
              </a:rPr>
              <a:t> While other jobs such as cashiers, inspectors, and waiters which have lower paying salaries, all have a </a:t>
            </a:r>
            <a:r>
              <a:rPr lang="en">
                <a:solidFill>
                  <a:srgbClr val="FF0000"/>
                </a:solidFill>
                <a:highlight>
                  <a:schemeClr val="lt1"/>
                </a:highlight>
                <a:latin typeface="Georgia"/>
                <a:ea typeface="Georgia"/>
                <a:cs typeface="Georgia"/>
                <a:sym typeface="Georgia"/>
              </a:rPr>
              <a:t>90%</a:t>
            </a:r>
            <a:r>
              <a:rPr lang="en">
                <a:solidFill>
                  <a:schemeClr val="accent1"/>
                </a:solidFill>
                <a:latin typeface="Georgia"/>
                <a:ea typeface="Georgia"/>
                <a:cs typeface="Georgia"/>
                <a:sym typeface="Georgia"/>
              </a:rPr>
              <a:t> chance of automation within the next </a:t>
            </a:r>
            <a:r>
              <a:rPr lang="en">
                <a:solidFill>
                  <a:schemeClr val="accent1"/>
                </a:solidFill>
                <a:highlight>
                  <a:schemeClr val="lt1"/>
                </a:highlight>
                <a:latin typeface="Georgia"/>
                <a:ea typeface="Georgia"/>
                <a:cs typeface="Georgia"/>
                <a:sym typeface="Georgia"/>
              </a:rPr>
              <a:t>10 years and a </a:t>
            </a:r>
            <a:r>
              <a:rPr lang="en">
                <a:solidFill>
                  <a:srgbClr val="FF0000"/>
                </a:solidFill>
                <a:highlight>
                  <a:schemeClr val="lt1"/>
                </a:highlight>
                <a:latin typeface="Georgia"/>
                <a:ea typeface="Georgia"/>
                <a:cs typeface="Georgia"/>
                <a:sym typeface="Georgia"/>
              </a:rPr>
              <a:t>100%</a:t>
            </a:r>
            <a:r>
              <a:rPr lang="en">
                <a:solidFill>
                  <a:schemeClr val="accent1"/>
                </a:solidFill>
                <a:highlight>
                  <a:schemeClr val="lt1"/>
                </a:highlight>
                <a:latin typeface="Georgia"/>
                <a:ea typeface="Georgia"/>
                <a:cs typeface="Georgia"/>
                <a:sym typeface="Georgia"/>
              </a:rPr>
              <a:t> </a:t>
            </a:r>
            <a:r>
              <a:rPr lang="en">
                <a:solidFill>
                  <a:schemeClr val="accent1"/>
                </a:solidFill>
                <a:highlight>
                  <a:schemeClr val="lt1"/>
                </a:highlight>
                <a:latin typeface="Georgia"/>
                <a:ea typeface="Georgia"/>
                <a:cs typeface="Georgia"/>
                <a:sym typeface="Georgia"/>
              </a:rPr>
              <a:t>chance</a:t>
            </a:r>
            <a:r>
              <a:rPr lang="en">
                <a:solidFill>
                  <a:schemeClr val="accent1"/>
                </a:solidFill>
                <a:highlight>
                  <a:schemeClr val="lt1"/>
                </a:highlight>
                <a:latin typeface="Georgia"/>
                <a:ea typeface="Georgia"/>
                <a:cs typeface="Georgia"/>
                <a:sym typeface="Georgia"/>
              </a:rPr>
              <a:t> of automation within the next 25 years</a:t>
            </a:r>
            <a:endParaRPr>
              <a:solidFill>
                <a:schemeClr val="accent1"/>
              </a:solidFill>
              <a:highlight>
                <a:schemeClr val="lt1"/>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78125" y="282575"/>
            <a:ext cx="6248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highlight>
                  <a:schemeClr val="lt1"/>
                </a:highlight>
                <a:latin typeface="Georgia"/>
                <a:ea typeface="Georgia"/>
                <a:cs typeface="Georgia"/>
                <a:sym typeface="Georgia"/>
              </a:rPr>
              <a:t>Level of threat to a job</a:t>
            </a:r>
            <a:endParaRPr>
              <a:highlight>
                <a:schemeClr val="lt1"/>
              </a:highlight>
              <a:latin typeface="Georgia"/>
              <a:ea typeface="Georgia"/>
              <a:cs typeface="Georgia"/>
              <a:sym typeface="Georgia"/>
            </a:endParaRPr>
          </a:p>
        </p:txBody>
      </p:sp>
      <p:sp>
        <p:nvSpPr>
          <p:cNvPr id="84" name="Google Shape;84;p17"/>
          <p:cNvSpPr txBox="1"/>
          <p:nvPr>
            <p:ph idx="1" type="body"/>
          </p:nvPr>
        </p:nvSpPr>
        <p:spPr>
          <a:xfrm>
            <a:off x="311700" y="1038275"/>
            <a:ext cx="8632200" cy="400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We usually think of low wages jobs as the </a:t>
            </a:r>
            <a:r>
              <a:rPr lang="en" sz="1400">
                <a:solidFill>
                  <a:srgbClr val="000000"/>
                </a:solidFill>
                <a:latin typeface="Georgia"/>
                <a:ea typeface="Georgia"/>
                <a:cs typeface="Georgia"/>
                <a:sym typeface="Georgia"/>
              </a:rPr>
              <a:t>immediate</a:t>
            </a:r>
            <a:r>
              <a:rPr lang="en" sz="1400">
                <a:solidFill>
                  <a:srgbClr val="000000"/>
                </a:solidFill>
                <a:latin typeface="Georgia"/>
                <a:ea typeface="Georgia"/>
                <a:cs typeface="Georgia"/>
                <a:sym typeface="Georgia"/>
              </a:rPr>
              <a:t> victim to automation.</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MIT management explains threat to jobs are various and different categories of jobs and professions have different risk of having automation take over. </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MIT gives the ex. A blue collar worker as an </a:t>
            </a:r>
            <a:r>
              <a:rPr lang="en" sz="1400">
                <a:solidFill>
                  <a:srgbClr val="000000"/>
                </a:solidFill>
                <a:latin typeface="Georgia"/>
                <a:ea typeface="Georgia"/>
                <a:cs typeface="Georgia"/>
                <a:sym typeface="Georgia"/>
              </a:rPr>
              <a:t>electrician</a:t>
            </a:r>
            <a:r>
              <a:rPr lang="en" sz="1400">
                <a:solidFill>
                  <a:srgbClr val="000000"/>
                </a:solidFill>
                <a:latin typeface="Georgia"/>
                <a:ea typeface="Georgia"/>
                <a:cs typeface="Georgia"/>
                <a:sym typeface="Georgia"/>
              </a:rPr>
              <a:t> has less risk to automation than a lawyer in the upcoming decades. </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MIT explains that healthcare, education and trade jobs( </a:t>
            </a:r>
            <a:r>
              <a:rPr lang="en" sz="1400">
                <a:solidFill>
                  <a:srgbClr val="000000"/>
                </a:solidFill>
                <a:latin typeface="Georgia"/>
                <a:ea typeface="Georgia"/>
                <a:cs typeface="Georgia"/>
                <a:sym typeface="Georgia"/>
              </a:rPr>
              <a:t>electricians</a:t>
            </a:r>
            <a:r>
              <a:rPr lang="en" sz="1400">
                <a:solidFill>
                  <a:srgbClr val="000000"/>
                </a:solidFill>
                <a:latin typeface="Georgia"/>
                <a:ea typeface="Georgia"/>
                <a:cs typeface="Georgia"/>
                <a:sym typeface="Georgia"/>
              </a:rPr>
              <a:t>, plumbers, contractors etc.) are in the middle income bracket but have lower risk to automation than some white collar jobs. Such as lawyers, accountants, Finance professionals.</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Trade jobs and healthcare have </a:t>
            </a:r>
            <a:r>
              <a:rPr lang="en" sz="1400">
                <a:solidFill>
                  <a:srgbClr val="000000"/>
                </a:solidFill>
                <a:latin typeface="Georgia"/>
                <a:ea typeface="Georgia"/>
                <a:cs typeface="Georgia"/>
                <a:sym typeface="Georgia"/>
              </a:rPr>
              <a:t>particular</a:t>
            </a:r>
            <a:r>
              <a:rPr lang="en" sz="1400">
                <a:solidFill>
                  <a:srgbClr val="000000"/>
                </a:solidFill>
                <a:latin typeface="Georgia"/>
                <a:ea typeface="Georgia"/>
                <a:cs typeface="Georgia"/>
                <a:sym typeface="Georgia"/>
              </a:rPr>
              <a:t> skills which require skilled hands on labor.</a:t>
            </a:r>
            <a:endParaRPr sz="1400">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While some white collar jobs mentioned above can have AI programmed, trained and maintained to output more accurate information than humans can. </a:t>
            </a:r>
            <a:endParaRPr sz="1400">
              <a:solidFill>
                <a:srgbClr val="000000"/>
              </a:solidFill>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180">
                <a:latin typeface="Georgia"/>
                <a:ea typeface="Georgia"/>
                <a:cs typeface="Georgia"/>
                <a:sym typeface="Georgia"/>
              </a:rPr>
              <a:t>PWC </a:t>
            </a:r>
            <a:r>
              <a:rPr lang="en" sz="3180">
                <a:latin typeface="Georgia"/>
                <a:ea typeface="Georgia"/>
                <a:cs typeface="Georgia"/>
                <a:sym typeface="Georgia"/>
              </a:rPr>
              <a:t>research Predictions</a:t>
            </a:r>
            <a:r>
              <a:rPr lang="en" sz="3180">
                <a:latin typeface="Georgia"/>
                <a:ea typeface="Georgia"/>
                <a:cs typeface="Georgia"/>
                <a:sym typeface="Georgia"/>
              </a:rPr>
              <a:t> </a:t>
            </a:r>
            <a:endParaRPr sz="3180">
              <a:latin typeface="Georgia"/>
              <a:ea typeface="Georgia"/>
              <a:cs typeface="Georgia"/>
              <a:sym typeface="Georgia"/>
            </a:endParaRPr>
          </a:p>
        </p:txBody>
      </p:sp>
      <p:sp>
        <p:nvSpPr>
          <p:cNvPr id="90" name="Google Shape;90;p1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Up to </a:t>
            </a:r>
            <a:r>
              <a:rPr lang="en">
                <a:solidFill>
                  <a:srgbClr val="FF0000"/>
                </a:solidFill>
                <a:latin typeface="Georgia"/>
                <a:ea typeface="Georgia"/>
                <a:cs typeface="Georgia"/>
                <a:sym typeface="Georgia"/>
              </a:rPr>
              <a:t>30% </a:t>
            </a:r>
            <a:r>
              <a:rPr lang="en">
                <a:solidFill>
                  <a:srgbClr val="000000"/>
                </a:solidFill>
                <a:latin typeface="Georgia"/>
                <a:ea typeface="Georgia"/>
                <a:cs typeface="Georgia"/>
                <a:sym typeface="Georgia"/>
              </a:rPr>
              <a:t>of all jobs are expected to be be affected by automation by the year 2030. </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FF0000"/>
                </a:solidFill>
                <a:latin typeface="Georgia"/>
                <a:ea typeface="Georgia"/>
                <a:cs typeface="Georgia"/>
                <a:sym typeface="Georgia"/>
              </a:rPr>
              <a:t>30%</a:t>
            </a:r>
            <a:r>
              <a:rPr lang="en">
                <a:solidFill>
                  <a:srgbClr val="000000"/>
                </a:solidFill>
                <a:latin typeface="Georgia"/>
                <a:ea typeface="Georgia"/>
                <a:cs typeface="Georgia"/>
                <a:sym typeface="Georgia"/>
              </a:rPr>
              <a:t> of the jobs we </a:t>
            </a:r>
            <a:r>
              <a:rPr lang="en">
                <a:solidFill>
                  <a:srgbClr val="000000"/>
                </a:solidFill>
                <a:latin typeface="Georgia"/>
                <a:ea typeface="Georgia"/>
                <a:cs typeface="Georgia"/>
                <a:sym typeface="Georgia"/>
              </a:rPr>
              <a:t>reviewed</a:t>
            </a:r>
            <a:r>
              <a:rPr lang="en">
                <a:solidFill>
                  <a:srgbClr val="000000"/>
                </a:solidFill>
                <a:latin typeface="Georgia"/>
                <a:ea typeface="Georgia"/>
                <a:cs typeface="Georgia"/>
                <a:sym typeface="Georgia"/>
              </a:rPr>
              <a:t> are at risk for automation by 2030.</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FF0000"/>
                </a:solidFill>
                <a:latin typeface="Georgia"/>
                <a:ea typeface="Georgia"/>
                <a:cs typeface="Georgia"/>
                <a:sym typeface="Georgia"/>
              </a:rPr>
              <a:t>44%</a:t>
            </a:r>
            <a:r>
              <a:rPr lang="en">
                <a:solidFill>
                  <a:srgbClr val="000000"/>
                </a:solidFill>
                <a:latin typeface="Georgia"/>
                <a:ea typeface="Georgia"/>
                <a:cs typeface="Georgia"/>
                <a:sym typeface="Georgia"/>
              </a:rPr>
              <a:t> of workers are at risk of automation if they have lower levels of education. </a:t>
            </a:r>
            <a:endParaRPr>
              <a:solidFill>
                <a:srgbClr val="000000"/>
              </a:solidFill>
              <a:latin typeface="Georgia"/>
              <a:ea typeface="Georgia"/>
              <a:cs typeface="Georgia"/>
              <a:sym typeface="Georgia"/>
            </a:endParaRPr>
          </a:p>
          <a:p>
            <a:pPr indent="-342900" lvl="0" marL="457200" rtl="0" algn="l">
              <a:spcBef>
                <a:spcPts val="0"/>
              </a:spcBef>
              <a:spcAft>
                <a:spcPts val="0"/>
              </a:spcAft>
              <a:buClr>
                <a:srgbClr val="000000"/>
              </a:buClr>
              <a:buSzPts val="1800"/>
              <a:buFont typeface="Georgia"/>
              <a:buChar char="●"/>
            </a:pPr>
            <a:r>
              <a:rPr lang="en">
                <a:solidFill>
                  <a:srgbClr val="000000"/>
                </a:solidFill>
                <a:latin typeface="Georgia"/>
                <a:ea typeface="Georgia"/>
                <a:cs typeface="Georgia"/>
                <a:sym typeface="Georgia"/>
              </a:rPr>
              <a:t>Jobs for females are at high risk over the next few years. While men have the highest risk of automation for the future. </a:t>
            </a:r>
            <a:endParaRPr>
              <a:solidFill>
                <a:srgbClr val="000000"/>
              </a:solidFill>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48600" y="95925"/>
            <a:ext cx="6329700" cy="883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latin typeface="Georgia"/>
                <a:ea typeface="Georgia"/>
                <a:cs typeface="Georgia"/>
                <a:sym typeface="Georgia"/>
              </a:rPr>
              <a:t>Employment change over history</a:t>
            </a:r>
            <a:endParaRPr>
              <a:highlight>
                <a:schemeClr val="lt1"/>
              </a:highlight>
              <a:latin typeface="Georgia"/>
              <a:ea typeface="Georgia"/>
              <a:cs typeface="Georgia"/>
              <a:sym typeface="Georgia"/>
            </a:endParaRPr>
          </a:p>
        </p:txBody>
      </p:sp>
      <p:sp>
        <p:nvSpPr>
          <p:cNvPr id="96" name="Google Shape;9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Georgia"/>
              <a:buChar char="●"/>
            </a:pPr>
            <a:r>
              <a:rPr lang="en" sz="1500">
                <a:latin typeface="Georgia"/>
                <a:ea typeface="Georgia"/>
                <a:cs typeface="Georgia"/>
                <a:sym typeface="Georgia"/>
              </a:rPr>
              <a:t>Labor markets adjust to </a:t>
            </a:r>
            <a:r>
              <a:rPr lang="en" sz="1500">
                <a:latin typeface="Georgia"/>
                <a:ea typeface="Georgia"/>
                <a:cs typeface="Georgia"/>
                <a:sym typeface="Georgia"/>
              </a:rPr>
              <a:t>evolving</a:t>
            </a:r>
            <a:r>
              <a:rPr lang="en" sz="1500">
                <a:latin typeface="Georgia"/>
                <a:ea typeface="Georgia"/>
                <a:cs typeface="Georgia"/>
                <a:sym typeface="Georgia"/>
              </a:rPr>
              <a:t> </a:t>
            </a:r>
            <a:r>
              <a:rPr lang="en" sz="1500">
                <a:latin typeface="Georgia"/>
                <a:ea typeface="Georgia"/>
                <a:cs typeface="Georgia"/>
                <a:sym typeface="Georgia"/>
              </a:rPr>
              <a:t>technology</a:t>
            </a:r>
            <a:r>
              <a:rPr lang="en" sz="1500">
                <a:latin typeface="Georgia"/>
                <a:ea typeface="Georgia"/>
                <a:cs typeface="Georgia"/>
                <a:sym typeface="Georgia"/>
              </a:rPr>
              <a:t> and creates more jobs. Shown below is a shift of employment and sectors over history.</a:t>
            </a:r>
            <a:endParaRPr sz="1500">
              <a:latin typeface="Georgia"/>
              <a:ea typeface="Georgia"/>
              <a:cs typeface="Georgia"/>
              <a:sym typeface="Georgia"/>
            </a:endParaRPr>
          </a:p>
        </p:txBody>
      </p:sp>
      <p:pic>
        <p:nvPicPr>
          <p:cNvPr id="97" name="Google Shape;97;p19"/>
          <p:cNvPicPr preferRelativeResize="0"/>
          <p:nvPr/>
        </p:nvPicPr>
        <p:blipFill>
          <a:blip r:embed="rId3">
            <a:alphaModFix/>
          </a:blip>
          <a:stretch>
            <a:fillRect/>
          </a:stretch>
        </p:blipFill>
        <p:spPr>
          <a:xfrm>
            <a:off x="3154025" y="1131625"/>
            <a:ext cx="5719500" cy="36345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384225"/>
            <a:ext cx="2808000" cy="927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highlight>
                  <a:schemeClr val="lt1"/>
                </a:highlight>
                <a:latin typeface="Georgia"/>
                <a:ea typeface="Georgia"/>
                <a:cs typeface="Georgia"/>
                <a:sym typeface="Georgia"/>
              </a:rPr>
              <a:t>Low Income automation risk by Country</a:t>
            </a:r>
            <a:endParaRPr sz="2000">
              <a:highlight>
                <a:schemeClr val="lt1"/>
              </a:highlight>
              <a:latin typeface="Georgia"/>
              <a:ea typeface="Georgia"/>
              <a:cs typeface="Georgia"/>
              <a:sym typeface="Georgia"/>
            </a:endParaRPr>
          </a:p>
        </p:txBody>
      </p:sp>
      <p:sp>
        <p:nvSpPr>
          <p:cNvPr id="103" name="Google Shape;103;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800">
                <a:solidFill>
                  <a:srgbClr val="000000"/>
                </a:solidFill>
                <a:latin typeface="Georgia"/>
                <a:ea typeface="Georgia"/>
                <a:cs typeface="Georgia"/>
                <a:sym typeface="Georgia"/>
              </a:rPr>
              <a:t>The chart shows how different countries will be affected by the mass risk of automation for low income jobs. The countries most affected by this include Greece and Spain which have job problems already. Countries such as Finland have a small risk </a:t>
            </a:r>
            <a:r>
              <a:rPr lang="en" sz="1800">
                <a:solidFill>
                  <a:srgbClr val="000000"/>
                </a:solidFill>
                <a:latin typeface="Georgia"/>
                <a:ea typeface="Georgia"/>
                <a:cs typeface="Georgia"/>
                <a:sym typeface="Georgia"/>
              </a:rPr>
              <a:t>margin</a:t>
            </a:r>
            <a:r>
              <a:rPr lang="en" sz="1800">
                <a:solidFill>
                  <a:srgbClr val="000000"/>
                </a:solidFill>
                <a:latin typeface="Georgia"/>
                <a:ea typeface="Georgia"/>
                <a:cs typeface="Georgia"/>
                <a:sym typeface="Georgia"/>
              </a:rPr>
              <a:t> for all 3 income classes </a:t>
            </a:r>
            <a:r>
              <a:rPr lang="en" sz="1800">
                <a:solidFill>
                  <a:srgbClr val="000000"/>
                </a:solidFill>
                <a:latin typeface="Georgia"/>
                <a:ea typeface="Georgia"/>
                <a:cs typeface="Georgia"/>
                <a:sym typeface="Georgia"/>
              </a:rPr>
              <a:t>primarily</a:t>
            </a:r>
            <a:r>
              <a:rPr lang="en" sz="1800">
                <a:solidFill>
                  <a:srgbClr val="000000"/>
                </a:solidFill>
                <a:latin typeface="Georgia"/>
                <a:ea typeface="Georgia"/>
                <a:cs typeface="Georgia"/>
                <a:sym typeface="Georgia"/>
              </a:rPr>
              <a:t> because of their health sector that has many jobs. </a:t>
            </a:r>
            <a:endParaRPr sz="1800">
              <a:solidFill>
                <a:srgbClr val="000000"/>
              </a:solidFill>
              <a:latin typeface="Georgia"/>
              <a:ea typeface="Georgia"/>
              <a:cs typeface="Georgia"/>
              <a:sym typeface="Georgia"/>
            </a:endParaRPr>
          </a:p>
        </p:txBody>
      </p:sp>
      <p:pic>
        <p:nvPicPr>
          <p:cNvPr id="104" name="Google Shape;104;p20"/>
          <p:cNvPicPr preferRelativeResize="0"/>
          <p:nvPr/>
        </p:nvPicPr>
        <p:blipFill>
          <a:blip r:embed="rId3">
            <a:alphaModFix/>
          </a:blip>
          <a:stretch>
            <a:fillRect/>
          </a:stretch>
        </p:blipFill>
        <p:spPr>
          <a:xfrm>
            <a:off x="3234925" y="534175"/>
            <a:ext cx="5719500" cy="40751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150">
                <a:latin typeface="Georgia"/>
                <a:ea typeface="Georgia"/>
                <a:cs typeface="Georgia"/>
                <a:sym typeface="Georgia"/>
              </a:rPr>
              <a:t>Are there any high paying jobs at risk?</a:t>
            </a:r>
            <a:endParaRPr sz="3150">
              <a:latin typeface="Georgia"/>
              <a:ea typeface="Georgia"/>
              <a:cs typeface="Georgia"/>
              <a:sym typeface="Georgia"/>
            </a:endParaRPr>
          </a:p>
        </p:txBody>
      </p:sp>
      <p:sp>
        <p:nvSpPr>
          <p:cNvPr id="110" name="Google Shape;110;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Georgia"/>
                <a:ea typeface="Georgia"/>
                <a:cs typeface="Georgia"/>
                <a:sym typeface="Georgia"/>
              </a:rPr>
              <a:t>According to the data provided, they`re some jobs that are high paying but also have a high risk of automation by the year 2030. Some of these jobs include Equipment and Systems Inspectors, which make a median wage of $80,000 but have an automation rate of 90%. Another sector of the workforce that is high paying but also projected to be affected by job automation is Power plant Operators at 82% </a:t>
            </a:r>
            <a:endParaRPr>
              <a:solidFill>
                <a:srgbClr val="000000"/>
              </a:solidFill>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111" name="Google Shape;111;p21"/>
          <p:cNvPicPr preferRelativeResize="0"/>
          <p:nvPr/>
        </p:nvPicPr>
        <p:blipFill>
          <a:blip r:embed="rId3">
            <a:alphaModFix/>
          </a:blip>
          <a:stretch>
            <a:fillRect/>
          </a:stretch>
        </p:blipFill>
        <p:spPr>
          <a:xfrm>
            <a:off x="2913950" y="3011743"/>
            <a:ext cx="3316100" cy="19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